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notesMasterIdLst>
    <p:notesMasterId r:id="rId46"/>
  </p:notesMasterIdLst>
  <p:handoutMasterIdLst>
    <p:handoutMasterId r:id="rId47"/>
  </p:handoutMasterIdLst>
  <p:sldIdLst>
    <p:sldId id="256" r:id="rId3"/>
    <p:sldId id="262" r:id="rId4"/>
    <p:sldId id="283" r:id="rId5"/>
    <p:sldId id="282" r:id="rId6"/>
    <p:sldId id="263" r:id="rId7"/>
    <p:sldId id="284" r:id="rId8"/>
    <p:sldId id="285" r:id="rId9"/>
    <p:sldId id="286" r:id="rId10"/>
    <p:sldId id="287" r:id="rId11"/>
    <p:sldId id="289" r:id="rId12"/>
    <p:sldId id="290" r:id="rId13"/>
    <p:sldId id="291" r:id="rId14"/>
    <p:sldId id="292" r:id="rId15"/>
    <p:sldId id="293" r:id="rId16"/>
    <p:sldId id="294" r:id="rId17"/>
    <p:sldId id="295" r:id="rId18"/>
    <p:sldId id="296" r:id="rId19"/>
    <p:sldId id="297" r:id="rId20"/>
    <p:sldId id="298" r:id="rId21"/>
    <p:sldId id="30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Lst>
  <p:sldSz cx="9144000" cy="6858000" type="screen4x3"/>
  <p:notesSz cx="6858000" cy="9144000"/>
  <p:embeddedFontLst>
    <p:embeddedFont>
      <p:font typeface="Calibri" panose="020F0502020204030204" pitchFamily="34" charset="0"/>
      <p:regular r:id="rId48"/>
      <p:bold r:id="rId49"/>
      <p:italic r:id="rId50"/>
      <p:boldItalic r:id="rId51"/>
    </p:embeddedFont>
    <p:embeddedFont>
      <p:font typeface="Cambria Math" panose="02040503050406030204" pitchFamily="18" charset="0"/>
      <p:regular r:id="rId52"/>
    </p:embeddedFont>
    <p:embeddedFont>
      <p:font typeface="Perpetua" panose="02020502060401020303" pitchFamily="18"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hira M. Roman" initials="ZMR" lastIdx="1" clrIdx="0">
    <p:extLst>
      <p:ext uri="{19B8F6BF-5375-455C-9EA6-DF929625EA0E}">
        <p15:presenceInfo xmlns:p15="http://schemas.microsoft.com/office/powerpoint/2012/main" userId="b89cc7b65ae8fe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0" autoAdjust="0"/>
    <p:restoredTop sz="94650" autoAdjust="0"/>
  </p:normalViewPr>
  <p:slideViewPr>
    <p:cSldViewPr>
      <p:cViewPr varScale="1">
        <p:scale>
          <a:sx n="77" d="100"/>
          <a:sy n="77" d="100"/>
        </p:scale>
        <p:origin x="970" y="43"/>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5" d="100"/>
          <a:sy n="105" d="100"/>
        </p:scale>
        <p:origin x="-247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5/1/2019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dirty="0"/>
          </a:p>
        </p:txBody>
      </p:sp>
    </p:spTree>
    <p:extLst>
      <p:ext uri="{BB962C8B-B14F-4D97-AF65-F5344CB8AC3E}">
        <p14:creationId xmlns:p14="http://schemas.microsoft.com/office/powerpoint/2010/main" val="1360330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5/1/2019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dirty="0"/>
          </a:p>
        </p:txBody>
      </p:sp>
    </p:spTree>
    <p:extLst>
      <p:ext uri="{BB962C8B-B14F-4D97-AF65-F5344CB8AC3E}">
        <p14:creationId xmlns:p14="http://schemas.microsoft.com/office/powerpoint/2010/main" val="343412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hade val="85000"/>
          </a:srgb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152400"/>
            <a:ext cx="10398265" cy="7155306"/>
          </a:xfrm>
          <a:prstGeom prst="rect">
            <a:avLst/>
          </a:prstGeom>
        </p:spPr>
      </p:pic>
      <p:sp>
        <p:nvSpPr>
          <p:cNvPr id="2" name="Title 1"/>
          <p:cNvSpPr>
            <a:spLocks noGrp="1"/>
          </p:cNvSpPr>
          <p:nvPr>
            <p:ph type="ctrTitle"/>
          </p:nvPr>
        </p:nvSpPr>
        <p:spPr>
          <a:xfrm>
            <a:off x="819600" y="957601"/>
            <a:ext cx="7772400" cy="860425"/>
          </a:xfrm>
        </p:spPr>
        <p:txBody>
          <a:bodyPr anchor="b" anchorCtr="0"/>
          <a:lstStyle>
            <a:lvl1pPr algn="l">
              <a:buFontTx/>
              <a:buNone/>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0" y="1676400"/>
            <a:ext cx="7753800" cy="1752600"/>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1582BD6-FC20-4557-852B-8433F8572D30}" type="slidenum">
              <a:rPr lang="en-US" smtClean="0"/>
              <a:pPr/>
              <a:t>‹#›</a:t>
            </a:fld>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9906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2087" y="12954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228600" y="76200"/>
            <a:ext cx="8229600" cy="639763"/>
          </a:xfrm>
        </p:spPr>
        <p:txBody>
          <a:bodyPr/>
          <a:lstStyle/>
          <a:p>
            <a:r>
              <a:rPr lang="en-US" smtClean="0"/>
              <a:t>Click to edit Master title style</a:t>
            </a:r>
            <a:endParaRPr lang="en-US" dirty="0"/>
          </a:p>
        </p:txBody>
      </p:sp>
      <p:sp>
        <p:nvSpPr>
          <p:cNvPr id="15" name="Text Placeholder 10"/>
          <p:cNvSpPr>
            <a:spLocks noGrp="1"/>
          </p:cNvSpPr>
          <p:nvPr>
            <p:ph type="body" sz="quarter" idx="13"/>
          </p:nvPr>
        </p:nvSpPr>
        <p:spPr>
          <a:xfrm>
            <a:off x="435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5111750" cy="4678363"/>
          </a:xfrm>
        </p:spPr>
        <p:txBody>
          <a:bodyPr/>
          <a:lstStyle>
            <a:lvl1pPr>
              <a:defRPr sz="3200">
                <a:solidFill>
                  <a:schemeClr val="bg1">
                    <a:lumMod val="95000"/>
                  </a:schemeClr>
                </a:solidFill>
              </a:defRPr>
            </a:lvl1pPr>
            <a:lvl2pPr>
              <a:defRPr sz="2800">
                <a:solidFill>
                  <a:schemeClr val="bg1">
                    <a:lumMod val="95000"/>
                  </a:schemeClr>
                </a:solidFill>
              </a:defRPr>
            </a:lvl2pPr>
            <a:lvl3pPr>
              <a:defRPr sz="2400">
                <a:solidFill>
                  <a:schemeClr val="bg1">
                    <a:lumMod val="95000"/>
                  </a:schemeClr>
                </a:solidFill>
              </a:defRPr>
            </a:lvl3pPr>
            <a:lvl4pPr>
              <a:defRPr sz="2000">
                <a:solidFill>
                  <a:schemeClr val="bg1">
                    <a:lumMod val="95000"/>
                  </a:schemeClr>
                </a:solidFill>
              </a:defRPr>
            </a:lvl4pPr>
            <a:lvl5pPr>
              <a:defRPr sz="2000">
                <a:solidFill>
                  <a:schemeClr val="bg1">
                    <a:lumMod val="9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62600" y="1524000"/>
            <a:ext cx="2855913"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0" y="457200"/>
            <a:ext cx="6858000" cy="639763"/>
          </a:xfrm>
        </p:spPr>
        <p:txBody>
          <a:bodyPr/>
          <a:lstStyle>
            <a:lvl1pPr>
              <a:defRPr sz="2800">
                <a:solidFill>
                  <a:schemeClr val="bg1">
                    <a:lumMod val="95000"/>
                  </a:schemeClr>
                </a:solidFill>
              </a:defRPr>
            </a:lvl1pPr>
          </a:lstStyle>
          <a:p>
            <a:r>
              <a:rPr lang="en-US" smtClean="0"/>
              <a:t>Click to edit Master title style</a:t>
            </a:r>
            <a:endParaRPr lang="en-US" dirty="0"/>
          </a:p>
        </p:txBody>
      </p:sp>
      <p:sp>
        <p:nvSpPr>
          <p:cNvPr id="15" name="Text Placeholder 10"/>
          <p:cNvSpPr>
            <a:spLocks noGrp="1"/>
          </p:cNvSpPr>
          <p:nvPr>
            <p:ph type="body" sz="quarter" idx="13"/>
          </p:nvPr>
        </p:nvSpPr>
        <p:spPr>
          <a:xfrm>
            <a:off x="210600" y="974400"/>
            <a:ext cx="6876000" cy="457200"/>
          </a:xfrm>
        </p:spPr>
        <p:txBody>
          <a:bodyPr>
            <a:normAutofit/>
          </a:bodyPr>
          <a:lstStyle>
            <a:lvl1pPr>
              <a:buFontTx/>
              <a:buNone/>
              <a:defRPr sz="2000">
                <a:solidFill>
                  <a:schemeClr val="bg1">
                    <a:lumMod val="95000"/>
                  </a:schemeClr>
                </a:solidFill>
              </a:defRPr>
            </a:lvl1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57199"/>
            <a:ext cx="3962400" cy="338139"/>
          </a:xfrm>
        </p:spPr>
        <p:txBody>
          <a:bodyPr anchor="b"/>
          <a:lstStyle>
            <a:lvl1pPr algn="l">
              <a:defRPr sz="1800" b="1"/>
            </a:lvl1pPr>
          </a:lstStyle>
          <a:p>
            <a:r>
              <a:rPr lang="en-US" smtClean="0"/>
              <a:t>Click to edit Master title style</a:t>
            </a:r>
            <a:endParaRPr lang="en-US" dirty="0"/>
          </a:p>
        </p:txBody>
      </p:sp>
      <p:sp>
        <p:nvSpPr>
          <p:cNvPr id="3" name="Picture Placeholder 2"/>
          <p:cNvSpPr>
            <a:spLocks noGrp="1"/>
          </p:cNvSpPr>
          <p:nvPr>
            <p:ph type="pic" idx="1"/>
          </p:nvPr>
        </p:nvSpPr>
        <p:spPr>
          <a:xfrm>
            <a:off x="1143000" y="304800"/>
            <a:ext cx="6934200" cy="4267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33400" y="762000"/>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81582BD6-FC20-4557-852B-8433F8572D30}" type="slidenum">
              <a:rPr lang="en-US" smtClean="0"/>
              <a:pPr/>
              <a:t>‹#›</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81582BD6-FC20-4557-852B-8433F8572D30}"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503239"/>
            <a:ext cx="1219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7"/>
            <a:ext cx="7162800" cy="6278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399"/>
            <a:ext cx="8305800" cy="4525965"/>
          </a:xfrm>
        </p:spPr>
        <p:txBody>
          <a:bodyPr/>
          <a:lstStyle>
            <a:lvl1pPr marL="173038" indent="-173038">
              <a:lnSpc>
                <a:spcPts val="2600"/>
              </a:lnSpc>
              <a:buClr>
                <a:schemeClr val="accent3">
                  <a:lumMod val="50000"/>
                </a:schemeClr>
              </a:buClr>
              <a:buFont typeface="Arial" pitchFamily="34" charset="0"/>
              <a:buChar char="•"/>
              <a:defRPr sz="2400" b="0"/>
            </a:lvl1pPr>
            <a:lvl2pPr marL="684213" indent="-227013">
              <a:lnSpc>
                <a:spcPts val="2600"/>
              </a:lnSpc>
              <a:buClr>
                <a:schemeClr val="accent3">
                  <a:lumMod val="50000"/>
                </a:schemeClr>
              </a:buClr>
              <a:defRPr sz="2000"/>
            </a:lvl2pPr>
            <a:lvl3pPr marL="1087438" indent="-173038">
              <a:lnSpc>
                <a:spcPts val="2600"/>
              </a:lnSpc>
              <a:buClr>
                <a:schemeClr val="accent3">
                  <a:lumMod val="50000"/>
                </a:schemeClr>
              </a:buClr>
              <a:defRPr sz="1800"/>
            </a:lvl3pPr>
            <a:lvl4pPr marL="1541463" indent="-169863">
              <a:lnSpc>
                <a:spcPts val="2600"/>
              </a:lnSpc>
              <a:buClr>
                <a:schemeClr val="accent3">
                  <a:lumMod val="50000"/>
                </a:schemeClr>
              </a:buClr>
              <a:defRPr sz="1600"/>
            </a:lvl4pPr>
            <a:lvl5pPr marL="2001838" indent="-173038">
              <a:lnSpc>
                <a:spcPts val="2600"/>
              </a:lnSpc>
              <a:buClr>
                <a:schemeClr val="accent3">
                  <a:lumMod val="50000"/>
                </a:schemeClr>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381000" y="669600"/>
            <a:ext cx="8251200" cy="457200"/>
          </a:xfrm>
        </p:spPr>
        <p:txBody>
          <a:bodyPr>
            <a:normAutofit/>
          </a:bodyPr>
          <a:lstStyle>
            <a:lvl1pPr>
              <a:buFontTx/>
              <a:buNone/>
              <a:defRPr sz="2400"/>
            </a:lvl1pPr>
          </a:lstStyle>
          <a:p>
            <a:pPr lvl="0"/>
            <a:r>
              <a:rPr lang="en-US" smtClean="0"/>
              <a:t>Click to edit Master text styles</a:t>
            </a:r>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a:xfrm>
            <a:off x="152400" y="152400"/>
            <a:ext cx="8229600" cy="639763"/>
          </a:xfrm>
        </p:spPr>
        <p:txBody>
          <a:bodyPr/>
          <a:lstStyle>
            <a:lvl1pPr>
              <a:buClr>
                <a:schemeClr val="accent3">
                  <a:lumMod val="50000"/>
                </a:schemeClr>
              </a:buClr>
              <a:defRPr/>
            </a:lvl1p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81000" y="3130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7" name="Title 6"/>
          <p:cNvSpPr>
            <a:spLocks noGrp="1"/>
          </p:cNvSpPr>
          <p:nvPr>
            <p:ph type="title"/>
          </p:nvPr>
        </p:nvSpPr>
        <p:spPr>
          <a:xfrm>
            <a:off x="152400" y="152400"/>
            <a:ext cx="8229600" cy="639763"/>
          </a:xfrm>
        </p:spPr>
        <p:txBody>
          <a:bodyPr/>
          <a:lstStyle/>
          <a:p>
            <a:r>
              <a:rPr lang="en-US" smtClean="0"/>
              <a:t>Click to edit Master title style</a:t>
            </a:r>
            <a:endParaRPr lang="en-US" dirty="0"/>
          </a:p>
        </p:txBody>
      </p:sp>
      <p:sp>
        <p:nvSpPr>
          <p:cNvPr id="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
        <p:nvSpPr>
          <p:cNvPr id="12" name="Text Placeholder 8"/>
          <p:cNvSpPr>
            <a:spLocks noGrp="1"/>
          </p:cNvSpPr>
          <p:nvPr>
            <p:ph type="body" sz="quarter" idx="16"/>
          </p:nvPr>
        </p:nvSpPr>
        <p:spPr>
          <a:xfrm>
            <a:off x="381000" y="17118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4" name="Text Placeholder 8"/>
          <p:cNvSpPr>
            <a:spLocks noGrp="1"/>
          </p:cNvSpPr>
          <p:nvPr>
            <p:ph type="body" sz="quarter" idx="17"/>
          </p:nvPr>
        </p:nvSpPr>
        <p:spPr>
          <a:xfrm>
            <a:off x="381000" y="24210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5" name="Text Placeholder 8"/>
          <p:cNvSpPr>
            <a:spLocks noGrp="1"/>
          </p:cNvSpPr>
          <p:nvPr>
            <p:ph type="body" sz="quarter" idx="18"/>
          </p:nvPr>
        </p:nvSpPr>
        <p:spPr>
          <a:xfrm>
            <a:off x="381000" y="3769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6" name="Text Placeholder 8"/>
          <p:cNvSpPr>
            <a:spLocks noGrp="1"/>
          </p:cNvSpPr>
          <p:nvPr>
            <p:ph type="body" sz="quarter" idx="19"/>
          </p:nvPr>
        </p:nvSpPr>
        <p:spPr>
          <a:xfrm>
            <a:off x="381000" y="44784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7" name="Text Placeholder 8"/>
          <p:cNvSpPr>
            <a:spLocks noGrp="1"/>
          </p:cNvSpPr>
          <p:nvPr>
            <p:ph type="body" sz="quarter" idx="20"/>
          </p:nvPr>
        </p:nvSpPr>
        <p:spPr>
          <a:xfrm>
            <a:off x="381000" y="5257800"/>
            <a:ext cx="6629400" cy="838200"/>
          </a:xfrm>
        </p:spPr>
        <p:txBody>
          <a:bodyPr>
            <a:normAutofit/>
          </a:bodyPr>
          <a:lstStyle>
            <a:lvl1pPr marL="57150" indent="0">
              <a:buFontTx/>
              <a:buNone/>
              <a:defRPr sz="1800" baseline="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9"/>
          <p:cNvSpPr>
            <a:spLocks noGrp="1"/>
          </p:cNvSpPr>
          <p:nvPr>
            <p:ph type="sldNum" sz="quarter" idx="10"/>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1"/>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5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a:xfrm>
            <a:off x="457200" y="6638075"/>
            <a:ext cx="2133600" cy="365125"/>
          </a:xfrm>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3"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457200" y="14478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2971800" y="1447801"/>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9" name="Content Placeholder 2"/>
          <p:cNvSpPr>
            <a:spLocks noGrp="1"/>
          </p:cNvSpPr>
          <p:nvPr>
            <p:ph sz="half" idx="14"/>
          </p:nvPr>
        </p:nvSpPr>
        <p:spPr>
          <a:xfrm>
            <a:off x="457200" y="3048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2971800" y="3048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Title 10"/>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2"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762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28575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56388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762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28575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56388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20"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1447801"/>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 y="1752601"/>
            <a:ext cx="4040188" cy="4068763"/>
          </a:xfrm>
        </p:spPr>
        <p:txBody>
          <a:bodyPr/>
          <a:lstStyle>
            <a:lvl1pPr>
              <a:lnSpc>
                <a:spcPct val="100000"/>
              </a:lnSpc>
              <a:buClr>
                <a:schemeClr val="bg1">
                  <a:lumMod val="95000"/>
                </a:schemeClr>
              </a:buClr>
              <a:defRPr sz="2000"/>
            </a:lvl1pPr>
            <a:lvl2pPr>
              <a:lnSpc>
                <a:spcPct val="100000"/>
              </a:lnSpc>
              <a:buClr>
                <a:schemeClr val="bg1">
                  <a:lumMod val="95000"/>
                </a:schemeClr>
              </a:buClr>
              <a:defRPr sz="2000"/>
            </a:lvl2pPr>
            <a:lvl3pPr>
              <a:lnSpc>
                <a:spcPct val="100000"/>
              </a:lnSpc>
              <a:buClr>
                <a:schemeClr val="bg1">
                  <a:lumMod val="95000"/>
                </a:schemeClr>
              </a:buClr>
              <a:defRPr sz="1800"/>
            </a:lvl3pPr>
            <a:lvl4pPr>
              <a:lnSpc>
                <a:spcPct val="100000"/>
              </a:lnSpc>
              <a:buClr>
                <a:schemeClr val="bg1">
                  <a:lumMod val="95000"/>
                </a:schemeClr>
              </a:buClr>
              <a:defRPr sz="1600"/>
            </a:lvl4pPr>
            <a:lvl5pPr>
              <a:lnSpc>
                <a:spcPct val="100000"/>
              </a:lnSpc>
              <a:buClr>
                <a:schemeClr val="bg1">
                  <a:lumMod val="95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491039" y="1752601"/>
            <a:ext cx="4041775" cy="4068763"/>
          </a:xfrm>
        </p:spPr>
        <p:txBody>
          <a:bodyPr/>
          <a:lstStyle>
            <a:lvl1pPr>
              <a:buClr>
                <a:schemeClr val="bg1">
                  <a:lumMod val="95000"/>
                </a:schemeClr>
              </a:buClr>
              <a:defRPr sz="2000"/>
            </a:lvl1pPr>
            <a:lvl2pPr>
              <a:buClr>
                <a:schemeClr val="bg1">
                  <a:lumMod val="95000"/>
                </a:schemeClr>
              </a:buClr>
              <a:defRPr sz="2000"/>
            </a:lvl2pPr>
            <a:lvl3pPr>
              <a:buClr>
                <a:schemeClr val="bg1">
                  <a:lumMod val="95000"/>
                </a:schemeClr>
              </a:buClr>
              <a:defRPr sz="1800"/>
            </a:lvl3pPr>
            <a:lvl4pPr>
              <a:buClr>
                <a:schemeClr val="bg1">
                  <a:lumMod val="95000"/>
                </a:schemeClr>
              </a:buClr>
              <a:defRPr sz="1600"/>
            </a:lvl4pPr>
            <a:lvl5pPr>
              <a:buClr>
                <a:schemeClr val="bg1">
                  <a:lumMod val="95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2"/>
          </p:nvPr>
        </p:nvSpPr>
        <p:spPr>
          <a:xfrm>
            <a:off x="4494212" y="1447802"/>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Slide Number Placeholder 9"/>
          <p:cNvSpPr>
            <a:spLocks noGrp="1"/>
          </p:cNvSpPr>
          <p:nvPr>
            <p:ph type="sldNum" sz="quarter" idx="14"/>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7" name="Title 16"/>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3" name="Title 12"/>
          <p:cNvSpPr>
            <a:spLocks noGrp="1"/>
          </p:cNvSpPr>
          <p:nvPr>
            <p:ph type="title"/>
          </p:nvPr>
        </p:nvSpPr>
        <p:spPr>
          <a:xfrm>
            <a:off x="1219200" y="457200"/>
            <a:ext cx="8229600" cy="639763"/>
          </a:xfrm>
        </p:spPr>
        <p:txBody>
          <a:bodyPr/>
          <a:lstStyle/>
          <a:p>
            <a:r>
              <a:rPr lang="en-US" smtClean="0"/>
              <a:t>Click to edit Master title style</a:t>
            </a:r>
            <a:endParaRPr lang="en-US"/>
          </a:p>
        </p:txBody>
      </p:sp>
      <p:sp>
        <p:nvSpPr>
          <p:cNvPr id="14" name="Text Placeholder 10"/>
          <p:cNvSpPr>
            <a:spLocks noGrp="1"/>
          </p:cNvSpPr>
          <p:nvPr>
            <p:ph type="body" sz="quarter" idx="13"/>
          </p:nvPr>
        </p:nvSpPr>
        <p:spPr>
          <a:xfrm>
            <a:off x="914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229600" cy="63976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45200" y="808364"/>
            <a:ext cx="8229600" cy="50593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1"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7" name="TextBox 6"/>
          <p:cNvSpPr txBox="1"/>
          <p:nvPr userDrawn="1"/>
        </p:nvSpPr>
        <p:spPr>
          <a:xfrm>
            <a:off x="5257800" y="2895600"/>
            <a:ext cx="1219200" cy="1066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8" name="TextBox 7"/>
          <p:cNvSpPr txBox="1"/>
          <p:nvPr userDrawn="1"/>
        </p:nvSpPr>
        <p:spPr>
          <a:xfrm>
            <a:off x="5410200" y="2667000"/>
            <a:ext cx="1447800" cy="13716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64" r:id="rId12"/>
    <p:sldLayoutId id="2147483657" r:id="rId13"/>
    <p:sldLayoutId id="2147483658" r:id="rId14"/>
    <p:sldLayoutId id="2147483659" r:id="rId15"/>
  </p:sldLayoutIdLst>
  <p:hf sldNum="0" hdr="0" ftr="0" dt="0"/>
  <p:txStyles>
    <p:titleStyle>
      <a:lvl1pPr algn="l" defTabSz="914400" rtl="0" eaLnBrk="1" latinLnBrk="0" hangingPunct="1">
        <a:spcBef>
          <a:spcPct val="0"/>
        </a:spcBef>
        <a:buClr>
          <a:schemeClr val="bg1">
            <a:lumMod val="95000"/>
          </a:schemeClr>
        </a:buClr>
        <a:buFont typeface="Arial" pitchFamily="34" charset="0"/>
        <a:buChar char="•"/>
        <a:defRPr sz="3600" b="1" kern="1200" baseline="0">
          <a:solidFill>
            <a:schemeClr val="bg1"/>
          </a:solidFill>
          <a:latin typeface="+mj-lt"/>
          <a:ea typeface="+mj-ea"/>
          <a:cs typeface="Segoe UI" pitchFamily="34" charset="0"/>
        </a:defRPr>
      </a:lvl1pPr>
    </p:titleStyle>
    <p:bodyStyle>
      <a:lvl1pPr marL="173038" indent="-173038" algn="l" defTabSz="914400" rtl="0" eaLnBrk="1" latinLnBrk="0" hangingPunct="1">
        <a:lnSpc>
          <a:spcPct val="100000"/>
        </a:lnSpc>
        <a:spcBef>
          <a:spcPct val="20000"/>
        </a:spcBef>
        <a:buClr>
          <a:schemeClr val="bg1">
            <a:lumMod val="95000"/>
          </a:schemeClr>
        </a:buClr>
        <a:buSzPct val="70000"/>
        <a:buFont typeface="Arial" pitchFamily="34" charset="0"/>
        <a:buChar char="•"/>
        <a:defRPr sz="3200" kern="1200">
          <a:solidFill>
            <a:schemeClr val="bg1"/>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bg1">
            <a:lumMod val="95000"/>
          </a:schemeClr>
        </a:buClr>
        <a:buSzPct val="70000"/>
        <a:buFont typeface="Arial" pitchFamily="34" charset="0"/>
        <a:buChar char="•"/>
        <a:defRPr sz="2800" kern="1200">
          <a:solidFill>
            <a:schemeClr val="bg1"/>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400" kern="1200">
          <a:solidFill>
            <a:schemeClr val="bg1"/>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presentermedia.com/mspp.html" TargetMode="Externa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4.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11.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12.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8.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1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slide" Target="slide30.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20.png"/></Relationships>
</file>

<file path=ppt/slides/_rels/slide1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2.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5.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7.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0.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3.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8.xml"/><Relationship Id="rId3" Type="http://schemas.openxmlformats.org/officeDocument/2006/relationships/slide" Target="slide8.xml"/><Relationship Id="rId7" Type="http://schemas.openxmlformats.org/officeDocument/2006/relationships/slide" Target="slide11.xml"/><Relationship Id="rId12" Type="http://schemas.openxmlformats.org/officeDocument/2006/relationships/slide" Target="slide17.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slide" Target="slide16.xml"/><Relationship Id="rId5" Type="http://schemas.openxmlformats.org/officeDocument/2006/relationships/slide" Target="slide9.xml"/><Relationship Id="rId10" Type="http://schemas.openxmlformats.org/officeDocument/2006/relationships/slide" Target="slide15.xml"/><Relationship Id="rId4" Type="http://schemas.openxmlformats.org/officeDocument/2006/relationships/slide" Target="slide13.xml"/><Relationship Id="rId9" Type="http://schemas.openxmlformats.org/officeDocument/2006/relationships/slide" Target="slide14.xml"/><Relationship Id="rId14" Type="http://schemas.openxmlformats.org/officeDocument/2006/relationships/slide" Target="slide19.xml"/></Relationships>
</file>

<file path=ppt/slides/_rels/slide8.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20.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2.xml"/><Relationship Id="rId1" Type="http://schemas.openxmlformats.org/officeDocument/2006/relationships/slideLayout" Target="../slideLayouts/slideLayout6.xml"/><Relationship Id="rId4"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3114" y="2503872"/>
            <a:ext cx="7709350" cy="787682"/>
          </a:xfrm>
        </p:spPr>
        <p:style>
          <a:lnRef idx="1">
            <a:schemeClr val="accent1"/>
          </a:lnRef>
          <a:fillRef idx="3">
            <a:schemeClr val="accent1"/>
          </a:fillRef>
          <a:effectRef idx="2">
            <a:schemeClr val="accent1"/>
          </a:effectRef>
          <a:fontRef idx="minor">
            <a:schemeClr val="lt1"/>
          </a:fontRef>
        </p:style>
        <p:txBody>
          <a:bodyPr/>
          <a:lstStyle/>
          <a:p>
            <a:pPr algn="ctr"/>
            <a:r>
              <a:rPr lang="es-PR" sz="2000" u="sng" dirty="0" smtClean="0"/>
              <a:t>Objeto de Aprendizaje : Maletines de exponentes y raíces</a:t>
            </a:r>
            <a:endParaRPr lang="es-PR" sz="2000" u="sng" dirty="0"/>
          </a:p>
        </p:txBody>
      </p:sp>
      <p:sp>
        <p:nvSpPr>
          <p:cNvPr id="3" name="Subtitle 2"/>
          <p:cNvSpPr>
            <a:spLocks noGrp="1"/>
          </p:cNvSpPr>
          <p:nvPr>
            <p:ph type="subTitle" idx="1"/>
          </p:nvPr>
        </p:nvSpPr>
        <p:spPr>
          <a:xfrm>
            <a:off x="2478188" y="3842922"/>
            <a:ext cx="4038600" cy="838200"/>
          </a:xfrm>
        </p:spPr>
        <p:txBody>
          <a:bodyPr>
            <a:normAutofit fontScale="70000" lnSpcReduction="20000"/>
          </a:bodyPr>
          <a:lstStyle/>
          <a:p>
            <a:pPr algn="ctr"/>
            <a:r>
              <a:rPr lang="es-PR" b="1" dirty="0"/>
              <a:t>Por: Zahira Román Alicea  </a:t>
            </a:r>
            <a:r>
              <a:rPr lang="es-ES_tradnl" b="1" dirty="0"/>
              <a:t>P00557057</a:t>
            </a:r>
            <a:r>
              <a:rPr lang="es-PR" b="1" i="1" dirty="0">
                <a:cs typeface="Estrangelo Edessa" panose="03080600000000000000" pitchFamily="66" charset="0"/>
              </a:rPr>
              <a:t> </a:t>
            </a:r>
          </a:p>
          <a:p>
            <a:pPr algn="ctr"/>
            <a:r>
              <a:rPr lang="es-PR" b="1" dirty="0" smtClean="0"/>
              <a:t>Materia :Matemática Básica (Diferentes contextos educativos)</a:t>
            </a:r>
          </a:p>
        </p:txBody>
      </p:sp>
      <p:sp>
        <p:nvSpPr>
          <p:cNvPr id="4" name="TextBox 3"/>
          <p:cNvSpPr txBox="1"/>
          <p:nvPr/>
        </p:nvSpPr>
        <p:spPr>
          <a:xfrm>
            <a:off x="6477000" y="6392405"/>
            <a:ext cx="2362200" cy="228600"/>
          </a:xfrm>
          <a:prstGeom prst="rect">
            <a:avLst/>
          </a:prstGeom>
        </p:spPr>
        <p:txBody>
          <a:bodyPr vert="horz" wrap="square" lIns="91440" tIns="45720" rIns="91440" bIns="45720" rtlCol="0" anchor="ctr">
            <a:normAutofit fontScale="47500" lnSpcReduction="20000"/>
          </a:bodyPr>
          <a:lstStyle/>
          <a:p>
            <a:pPr>
              <a:spcBef>
                <a:spcPct val="0"/>
              </a:spcBef>
            </a:pPr>
            <a:r>
              <a:rPr lang="en-US" sz="2400" dirty="0"/>
              <a:t>By </a:t>
            </a:r>
            <a:r>
              <a:rPr lang="en-US" sz="2400" b="1" dirty="0">
                <a:hlinkClick r:id="rId2"/>
              </a:rPr>
              <a:t>PresenterMedia.com</a:t>
            </a: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4717" y="3725761"/>
            <a:ext cx="606766" cy="606766"/>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1304500"/>
            <a:ext cx="762000" cy="762000"/>
          </a:xfrm>
          <a:prstGeom prst="rect">
            <a:avLst/>
          </a:prstGeom>
        </p:spPr>
      </p:pic>
      <p:pic>
        <p:nvPicPr>
          <p:cNvPr id="17" name="Picture 16"/>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505200" y="1443322"/>
            <a:ext cx="1931998" cy="1931998"/>
          </a:xfrm>
          <a:prstGeom prst="rect">
            <a:avLst/>
          </a:prstGeom>
        </p:spPr>
      </p:pic>
      <p:grpSp>
        <p:nvGrpSpPr>
          <p:cNvPr id="11" name="Group 10"/>
          <p:cNvGrpSpPr/>
          <p:nvPr/>
        </p:nvGrpSpPr>
        <p:grpSpPr>
          <a:xfrm>
            <a:off x="609600" y="443804"/>
            <a:ext cx="7869913" cy="1024080"/>
            <a:chOff x="-72003" y="5228207"/>
            <a:chExt cx="12324521" cy="1433738"/>
          </a:xfrm>
        </p:grpSpPr>
        <p:grpSp>
          <p:nvGrpSpPr>
            <p:cNvPr id="12" name="Group 11"/>
            <p:cNvGrpSpPr/>
            <p:nvPr/>
          </p:nvGrpSpPr>
          <p:grpSpPr>
            <a:xfrm>
              <a:off x="-12700" y="5228207"/>
              <a:ext cx="12227270" cy="1278388"/>
              <a:chOff x="0" y="4603464"/>
              <a:chExt cx="12214547" cy="1544683"/>
            </a:xfrm>
          </p:grpSpPr>
          <p:sp>
            <p:nvSpPr>
              <p:cNvPr id="14" name="Freeform 13"/>
              <p:cNvSpPr/>
              <p:nvPr/>
            </p:nvSpPr>
            <p:spPr>
              <a:xfrm>
                <a:off x="0" y="4603464"/>
                <a:ext cx="12203672" cy="1544683"/>
              </a:xfrm>
              <a:custGeom>
                <a:avLst/>
                <a:gdLst>
                  <a:gd name="connsiteX0" fmla="*/ 12700 w 12192000"/>
                  <a:gd name="connsiteY0" fmla="*/ 228600 h 2226733"/>
                  <a:gd name="connsiteX1" fmla="*/ 12700 w 12192000"/>
                  <a:gd name="connsiteY1" fmla="*/ 1998133 h 2226733"/>
                  <a:gd name="connsiteX2" fmla="*/ 12179300 w 12192000"/>
                  <a:gd name="connsiteY2" fmla="*/ 1998133 h 2226733"/>
                  <a:gd name="connsiteX3" fmla="*/ 12179300 w 12192000"/>
                  <a:gd name="connsiteY3" fmla="*/ 228600 h 2226733"/>
                  <a:gd name="connsiteX4" fmla="*/ 0 w 12192000"/>
                  <a:gd name="connsiteY4" fmla="*/ 0 h 2226733"/>
                  <a:gd name="connsiteX5" fmla="*/ 12192000 w 12192000"/>
                  <a:gd name="connsiteY5" fmla="*/ 0 h 2226733"/>
                  <a:gd name="connsiteX6" fmla="*/ 12192000 w 12192000"/>
                  <a:gd name="connsiteY6" fmla="*/ 2226733 h 2226733"/>
                  <a:gd name="connsiteX7" fmla="*/ 0 w 12192000"/>
                  <a:gd name="connsiteY7" fmla="*/ 2226733 h 22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6733">
                    <a:moveTo>
                      <a:pt x="12700" y="228600"/>
                    </a:moveTo>
                    <a:lnTo>
                      <a:pt x="12700" y="1998133"/>
                    </a:lnTo>
                    <a:lnTo>
                      <a:pt x="12179300" y="1998133"/>
                    </a:lnTo>
                    <a:lnTo>
                      <a:pt x="12179300" y="228600"/>
                    </a:lnTo>
                    <a:close/>
                    <a:moveTo>
                      <a:pt x="0" y="0"/>
                    </a:moveTo>
                    <a:lnTo>
                      <a:pt x="12192000" y="0"/>
                    </a:lnTo>
                    <a:lnTo>
                      <a:pt x="12192000" y="2226733"/>
                    </a:lnTo>
                    <a:lnTo>
                      <a:pt x="0" y="2226733"/>
                    </a:lnTo>
                    <a:close/>
                  </a:path>
                </a:pathLst>
              </a:custGeom>
              <a:solidFill>
                <a:schemeClr val="bg1">
                  <a:lumMod val="50000"/>
                  <a:alpha val="25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Rounded Rectangle 9"/>
              <p:cNvSpPr/>
              <p:nvPr/>
            </p:nvSpPr>
            <p:spPr>
              <a:xfrm>
                <a:off x="10875" y="4762827"/>
                <a:ext cx="12203672" cy="124850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3" name="TextBox 12"/>
            <p:cNvSpPr txBox="1"/>
            <p:nvPr/>
          </p:nvSpPr>
          <p:spPr>
            <a:xfrm>
              <a:off x="-72003" y="5304861"/>
              <a:ext cx="12324521" cy="1357084"/>
            </a:xfrm>
            <a:prstGeom prst="rect">
              <a:avLst/>
            </a:prstGeom>
            <a:noFill/>
          </p:spPr>
          <p:txBody>
            <a:bodyPr wrap="square" rtlCol="0">
              <a:spAutoFit/>
            </a:bodyPr>
            <a:lstStyle/>
            <a:p>
              <a:pPr algn="ctr"/>
              <a:r>
                <a:rPr lang="es-ES_tradnl" sz="1600" dirty="0">
                  <a:solidFill>
                    <a:schemeClr val="bg1"/>
                  </a:solidFill>
                </a:rPr>
                <a:t>Universidad Interamericana de Puerto Rico</a:t>
              </a:r>
              <a:endParaRPr lang="es-PR" sz="1600" dirty="0">
                <a:solidFill>
                  <a:schemeClr val="bg1"/>
                </a:solidFill>
              </a:endParaRPr>
            </a:p>
            <a:p>
              <a:pPr algn="ctr"/>
              <a:r>
                <a:rPr lang="es-ES_tradnl" sz="1600" dirty="0">
                  <a:solidFill>
                    <a:schemeClr val="bg1"/>
                  </a:solidFill>
                </a:rPr>
                <a:t>Recinto de Ponce</a:t>
              </a:r>
              <a:endParaRPr lang="es-PR" sz="1600" dirty="0">
                <a:solidFill>
                  <a:schemeClr val="bg1"/>
                </a:solidFill>
              </a:endParaRPr>
            </a:p>
            <a:p>
              <a:pPr algn="ctr"/>
              <a:r>
                <a:rPr lang="es-ES_tradnl" sz="1600" dirty="0">
                  <a:solidFill>
                    <a:schemeClr val="bg1"/>
                  </a:solidFill>
                </a:rPr>
                <a:t>Programa Graduado en Educación</a:t>
              </a:r>
              <a:endParaRPr lang="es-PR" sz="1600" dirty="0">
                <a:solidFill>
                  <a:schemeClr val="bg1"/>
                </a:solidFill>
              </a:endParaRPr>
            </a:p>
          </p:txBody>
        </p:sp>
      </p:grpSp>
      <p:sp>
        <p:nvSpPr>
          <p:cNvPr id="19" name="Rectangle 18"/>
          <p:cNvSpPr/>
          <p:nvPr/>
        </p:nvSpPr>
        <p:spPr>
          <a:xfrm>
            <a:off x="381000" y="5304872"/>
            <a:ext cx="8872089" cy="923330"/>
          </a:xfrm>
          <a:prstGeom prst="rect">
            <a:avLst/>
          </a:prstGeom>
        </p:spPr>
        <p:txBody>
          <a:bodyPr wrap="square">
            <a:spAutoFit/>
          </a:bodyPr>
          <a:lstStyle/>
          <a:p>
            <a:pPr algn="ctr"/>
            <a:r>
              <a:rPr lang="es-PR" b="1" dirty="0" smtClean="0">
                <a:latin typeface="Arial" panose="020B0604020202020204" pitchFamily="34" charset="0"/>
                <a:ea typeface="Times New Roman" panose="02020603050405020304" pitchFamily="18" charset="0"/>
              </a:rPr>
              <a:t>Sometido como requisito parcial del curso LIDE 7040</a:t>
            </a:r>
          </a:p>
          <a:p>
            <a:pPr algn="ctr"/>
            <a:r>
              <a:rPr lang="es-PR" b="1" dirty="0" smtClean="0">
                <a:cs typeface="Estrangelo Edessa" panose="03080600000000000000" pitchFamily="66" charset="0"/>
              </a:rPr>
              <a:t>5 de mayo de 2019.</a:t>
            </a:r>
          </a:p>
          <a:p>
            <a:pPr algn="ctr"/>
            <a:r>
              <a:rPr lang="es-ES_tradnl" dirty="0" smtClean="0">
                <a:solidFill>
                  <a:schemeClr val="bg1"/>
                </a:solidFill>
                <a:latin typeface="Arial" panose="020B0604020202020204" pitchFamily="34" charset="0"/>
                <a:ea typeface="Times New Roman" panose="02020603050405020304" pitchFamily="18" charset="0"/>
              </a:rPr>
              <a:t> </a:t>
            </a:r>
            <a:endParaRPr lang="es-PR" dirty="0">
              <a:solidFill>
                <a:schemeClr val="bg1"/>
              </a:solidFill>
            </a:endParaRPr>
          </a:p>
        </p:txBody>
      </p:sp>
      <p:pic>
        <p:nvPicPr>
          <p:cNvPr id="25" name="Picture 24"/>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478174" y="2440229"/>
            <a:ext cx="1135162" cy="1135162"/>
          </a:xfrm>
          <a:prstGeom prst="rect">
            <a:avLst/>
          </a:prstGeom>
        </p:spPr>
      </p:pic>
      <p:pic>
        <p:nvPicPr>
          <p:cNvPr id="26" name="Picture 25"/>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27148" y="2556318"/>
            <a:ext cx="1010920" cy="1010920"/>
          </a:xfrm>
          <a:prstGeom prst="rect">
            <a:avLst/>
          </a:prstGeom>
        </p:spPr>
      </p:pic>
      <p:pic>
        <p:nvPicPr>
          <p:cNvPr id="27" name="Picture 26"/>
          <p:cNvPicPr/>
          <p:nvPr/>
        </p:nvPicPr>
        <p:blipFill>
          <a:blip r:embed="rId6">
            <a:extLst>
              <a:ext uri="{28A0092B-C50C-407E-A947-70E740481C1C}">
                <a14:useLocalDpi xmlns:a14="http://schemas.microsoft.com/office/drawing/2010/main" val="0"/>
              </a:ext>
            </a:extLst>
          </a:blip>
          <a:srcRect/>
          <a:stretch>
            <a:fillRect/>
          </a:stretch>
        </p:blipFill>
        <p:spPr bwMode="auto">
          <a:xfrm>
            <a:off x="1676400" y="538413"/>
            <a:ext cx="914400" cy="7239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6336606"/>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3) </a:t>
            </a:r>
            <a:r>
              <a:rPr lang="es-PR" sz="3600" dirty="0">
                <a:solidFill>
                  <a:schemeClr val="bg1"/>
                </a:solidFill>
              </a:rPr>
              <a:t>El área del piso de un cobertizo cuadrado es 81 pies cuadrados ¿Cuánto mide cada lado del piso cobertizo?</a:t>
            </a:r>
            <a:endParaRPr lang="en-US" sz="3600" dirty="0">
              <a:solidFill>
                <a:schemeClr val="bg1"/>
              </a:solidFill>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18</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20</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40</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9</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171987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6336606"/>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4) </a:t>
            </a:r>
            <a:r>
              <a:rPr lang="es-PR" sz="3600" dirty="0" smtClean="0">
                <a:solidFill>
                  <a:schemeClr val="bg1"/>
                </a:solidFill>
              </a:rPr>
              <a:t>El </a:t>
            </a:r>
            <a:r>
              <a:rPr lang="es-PR" sz="3600" dirty="0">
                <a:solidFill>
                  <a:schemeClr val="bg1"/>
                </a:solidFill>
              </a:rPr>
              <a:t>área del piso de un cobertizo cuadrado es </a:t>
            </a:r>
            <a:r>
              <a:rPr lang="es-PR" sz="3600" dirty="0" smtClean="0">
                <a:solidFill>
                  <a:schemeClr val="bg1"/>
                </a:solidFill>
              </a:rPr>
              <a:t>169 </a:t>
            </a:r>
            <a:r>
              <a:rPr lang="es-PR" sz="3600" dirty="0">
                <a:solidFill>
                  <a:schemeClr val="bg1"/>
                </a:solidFill>
              </a:rPr>
              <a:t>pies cuadrados ¿Cuánto mide cada lado del piso cobertizo?</a:t>
            </a:r>
            <a:endParaRPr lang="en-US" sz="3600" dirty="0">
              <a:solidFill>
                <a:schemeClr val="bg1"/>
              </a:solidFill>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14</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26</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13</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28</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4048588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4146520"/>
          </a:xfrm>
          <a:prstGeom prst="rect">
            <a:avLst/>
          </a:prstGeom>
        </p:spPr>
        <p:txBody>
          <a:bodyPr wrap="square">
            <a:spAutoFit/>
          </a:bodyPr>
          <a:lstStyle/>
          <a:p>
            <a:r>
              <a:rPr lang="es-PR" sz="3600" dirty="0">
                <a:solidFill>
                  <a:schemeClr val="bg1"/>
                </a:solidFill>
              </a:rPr>
              <a:t>5</a:t>
            </a:r>
            <a:r>
              <a:rPr lang="es-PR" sz="3600" dirty="0" smtClean="0">
                <a:solidFill>
                  <a:schemeClr val="bg1"/>
                </a:solidFill>
              </a:rPr>
              <a:t>) El </a:t>
            </a:r>
            <a:r>
              <a:rPr lang="es-PR" sz="3600" dirty="0">
                <a:solidFill>
                  <a:schemeClr val="bg1"/>
                </a:solidFill>
              </a:rPr>
              <a:t>área del piso de un cobertizo cuadrado es </a:t>
            </a:r>
            <a:r>
              <a:rPr lang="es-PR" sz="3600" dirty="0" smtClean="0">
                <a:solidFill>
                  <a:schemeClr val="bg1"/>
                </a:solidFill>
              </a:rPr>
              <a:t>64 </a:t>
            </a:r>
            <a:r>
              <a:rPr lang="es-PR" sz="3600" dirty="0">
                <a:solidFill>
                  <a:schemeClr val="bg1"/>
                </a:solidFill>
              </a:rPr>
              <a:t>pies cuadrados ¿Cuánto mide cada lado del piso cobertizo?</a:t>
            </a:r>
            <a:endParaRPr lang="en-US" sz="3600" dirty="0">
              <a:solidFill>
                <a:schemeClr val="bg1"/>
              </a:solidFill>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A</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9</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7</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8</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6" name="Rectangle 5">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2740009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5583965"/>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6) </a:t>
                </a:r>
                <a14:m>
                  <m:oMath xmlns:m="http://schemas.openxmlformats.org/officeDocument/2006/math">
                    <m:rad>
                      <m:radPr>
                        <m:degHide m:val="on"/>
                        <m:ctrlPr>
                          <a:rPr lang="es-PR" sz="3200" b="1" i="1" smtClean="0">
                            <a:solidFill>
                              <a:schemeClr val="bg1"/>
                            </a:solidFill>
                            <a:latin typeface="Cambria Math" panose="02040503050406030204" pitchFamily="18" charset="0"/>
                            <a:cs typeface="Arial" panose="020B0604020202020204" pitchFamily="34" charset="0"/>
                          </a:rPr>
                        </m:ctrlPr>
                      </m:radPr>
                      <m:deg/>
                      <m:e>
                        <m:r>
                          <a:rPr lang="en-US" sz="3200" b="1" i="1" smtClean="0">
                            <a:solidFill>
                              <a:schemeClr val="bg1"/>
                            </a:solidFill>
                            <a:latin typeface="Cambria Math" panose="02040503050406030204" pitchFamily="18" charset="0"/>
                            <a:cs typeface="Arial" panose="020B0604020202020204" pitchFamily="34" charset="0"/>
                          </a:rPr>
                          <m:t>𝟏𝟗𝟔</m:t>
                        </m:r>
                      </m:e>
                    </m:rad>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13</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9</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14</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5583965"/>
              </a:xfrm>
              <a:prstGeom prst="rect">
                <a:avLst/>
              </a:prstGeom>
              <a:blipFill rotWithShape="0">
                <a:blip r:embed="rId4"/>
                <a:stretch>
                  <a:fillRect l="-2214" t="-1528"/>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628636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6195863"/>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7) </a:t>
                </a:r>
                <a:r>
                  <a:rPr lang="es-PR" sz="3600" dirty="0">
                    <a:solidFill>
                      <a:schemeClr val="bg1"/>
                    </a:solidFill>
                  </a:rPr>
                  <a:t>Entre que dos números enteros se encuentra </a:t>
                </a:r>
                <a14:m>
                  <m:oMath xmlns:m="http://schemas.openxmlformats.org/officeDocument/2006/math">
                    <m:rad>
                      <m:radPr>
                        <m:degHide m:val="on"/>
                        <m:ctrlPr>
                          <a:rPr lang="en-US" sz="3600" i="1">
                            <a:solidFill>
                              <a:schemeClr val="bg1"/>
                            </a:solidFill>
                            <a:latin typeface="Cambria Math" panose="02040503050406030204" pitchFamily="18" charset="0"/>
                          </a:rPr>
                        </m:ctrlPr>
                      </m:radPr>
                      <m:deg/>
                      <m:e>
                        <m:r>
                          <a:rPr lang="es-PR" sz="3600" i="1">
                            <a:solidFill>
                              <a:schemeClr val="bg1"/>
                            </a:solidFill>
                            <a:latin typeface="Cambria Math" panose="02040503050406030204" pitchFamily="18" charset="0"/>
                          </a:rPr>
                          <m:t>50</m:t>
                        </m:r>
                      </m:e>
                    </m:rad>
                  </m:oMath>
                </a14:m>
                <a:endPar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6 y 7</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8</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7 y 8</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7</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6195863"/>
              </a:xfrm>
              <a:prstGeom prst="rect">
                <a:avLst/>
              </a:prstGeom>
              <a:blipFill rotWithShape="0">
                <a:blip r:embed="rId4"/>
                <a:stretch>
                  <a:fillRect l="-2214" t="-1475"/>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3763008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6195863"/>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8) </a:t>
                </a:r>
                <a:r>
                  <a:rPr lang="es-PR" sz="3600" dirty="0">
                    <a:solidFill>
                      <a:schemeClr val="bg1"/>
                    </a:solidFill>
                  </a:rPr>
                  <a:t>Entre que dos números enteros se encuentra </a:t>
                </a:r>
                <a14:m>
                  <m:oMath xmlns:m="http://schemas.openxmlformats.org/officeDocument/2006/math">
                    <m:rad>
                      <m:radPr>
                        <m:degHide m:val="on"/>
                        <m:ctrlPr>
                          <a:rPr lang="en-US" sz="3600" i="1">
                            <a:solidFill>
                              <a:schemeClr val="bg1"/>
                            </a:solidFill>
                            <a:latin typeface="Cambria Math" panose="02040503050406030204" pitchFamily="18" charset="0"/>
                          </a:rPr>
                        </m:ctrlPr>
                      </m:radPr>
                      <m:deg/>
                      <m:e>
                        <m:r>
                          <a:rPr lang="en-US" sz="3600" b="0" i="1" smtClean="0">
                            <a:solidFill>
                              <a:schemeClr val="bg1"/>
                            </a:solidFill>
                            <a:latin typeface="Cambria Math" panose="02040503050406030204" pitchFamily="18" charset="0"/>
                          </a:rPr>
                          <m:t>85</m:t>
                        </m:r>
                      </m:e>
                    </m:rad>
                  </m:oMath>
                </a14:m>
                <a:endPar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9 y 10</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10</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8 y 9</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9</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6195863"/>
              </a:xfrm>
              <a:prstGeom prst="rect">
                <a:avLst/>
              </a:prstGeom>
              <a:blipFill rotWithShape="0">
                <a:blip r:embed="rId4"/>
                <a:stretch>
                  <a:fillRect l="-2214" t="-1475"/>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3080630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6195863"/>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9) </a:t>
                </a:r>
                <a:r>
                  <a:rPr lang="es-PR" sz="3600" dirty="0">
                    <a:solidFill>
                      <a:schemeClr val="bg1"/>
                    </a:solidFill>
                  </a:rPr>
                  <a:t>Entre que dos números enteros se </a:t>
                </a:r>
                <a:r>
                  <a:rPr lang="es-PR" sz="3600" dirty="0" smtClean="0">
                    <a:solidFill>
                      <a:schemeClr val="bg1"/>
                    </a:solidFill>
                  </a:rPr>
                  <a:t>encuentra </a:t>
                </a:r>
                <a14:m>
                  <m:oMath xmlns:m="http://schemas.openxmlformats.org/officeDocument/2006/math">
                    <m:rad>
                      <m:radPr>
                        <m:degHide m:val="on"/>
                        <m:ctrlPr>
                          <a:rPr lang="es-PR" sz="3600" i="1" smtClean="0">
                            <a:solidFill>
                              <a:schemeClr val="bg1"/>
                            </a:solidFill>
                            <a:latin typeface="Cambria Math" panose="02040503050406030204" pitchFamily="18" charset="0"/>
                          </a:rPr>
                        </m:ctrlPr>
                      </m:radPr>
                      <m:deg/>
                      <m:e>
                        <m:r>
                          <a:rPr lang="en-US" sz="3600" b="0" i="1" smtClean="0">
                            <a:solidFill>
                              <a:schemeClr val="bg1"/>
                            </a:solidFill>
                            <a:latin typeface="Cambria Math" panose="02040503050406030204" pitchFamily="18" charset="0"/>
                          </a:rPr>
                          <m:t>24</m:t>
                        </m:r>
                      </m:e>
                    </m:rad>
                  </m:oMath>
                </a14:m>
                <a:endPar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4 y 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3</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2 y 3</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6195863"/>
              </a:xfrm>
              <a:prstGeom prst="rect">
                <a:avLst/>
              </a:prstGeom>
              <a:blipFill rotWithShape="0">
                <a:blip r:embed="rId4"/>
                <a:stretch>
                  <a:fillRect l="-2214" t="-1475"/>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98878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5583965"/>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10) </a:t>
                </a:r>
                <a14:m>
                  <m:oMath xmlns:m="http://schemas.openxmlformats.org/officeDocument/2006/math">
                    <m:rad>
                      <m:radPr>
                        <m:ctrlP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radPr>
                      <m:deg>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𝟑</m:t>
                        </m:r>
                      </m:deg>
                      <m:e>
                        <m:r>
                          <a:rPr lang="en-US"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𝟔𝟒</m:t>
                        </m:r>
                      </m:e>
                    </m:rad>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8</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32</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4</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3</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5583965"/>
              </a:xfrm>
              <a:prstGeom prst="rect">
                <a:avLst/>
              </a:prstGeom>
              <a:blipFill rotWithShape="0">
                <a:blip r:embed="rId4"/>
                <a:stretch>
                  <a:fillRect l="-2214" t="-1528"/>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1890201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5583965"/>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11) </a:t>
                </a:r>
                <a14:m>
                  <m:oMath xmlns:m="http://schemas.openxmlformats.org/officeDocument/2006/math">
                    <m:rad>
                      <m:radPr>
                        <m:ctrlP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radPr>
                      <m:deg>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𝟑</m:t>
                        </m:r>
                      </m:deg>
                      <m:e>
                        <m:r>
                          <a:rPr lang="en-US"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𝟕𝟐𝟗</m:t>
                        </m:r>
                      </m:e>
                    </m:rad>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43</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9</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27</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8</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5583965"/>
              </a:xfrm>
              <a:prstGeom prst="rect">
                <a:avLst/>
              </a:prstGeom>
              <a:blipFill rotWithShape="0">
                <a:blip r:embed="rId4"/>
                <a:stretch>
                  <a:fillRect l="-2214" t="-1528"/>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1675812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3871060"/>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12) </a:t>
                </a:r>
                <a:r>
                  <a:rPr lang="es-PR" sz="3200" dirty="0" smtClean="0">
                    <a:solidFill>
                      <a:schemeClr val="bg1"/>
                    </a:solidFill>
                  </a:rPr>
                  <a:t>10</a:t>
                </a:r>
                <a:r>
                  <a:rPr lang="es-PR" sz="3200" baseline="30000" dirty="0" smtClean="0">
                    <a:solidFill>
                      <a:schemeClr val="bg1"/>
                    </a:solidFill>
                  </a:rPr>
                  <a:t>1/3</a:t>
                </a:r>
                <a14:m>
                  <m:oMath xmlns:m="http://schemas.openxmlformats.org/officeDocument/2006/math">
                    <m:r>
                      <a:rPr lang="es-PR" sz="3200" b="1"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ad>
                      <m:radPr>
                        <m:ctrlPr>
                          <a:rPr lang="es-PR" sz="3200" b="1" i="1">
                            <a:solidFill>
                              <a:schemeClr val="bg1"/>
                            </a:solidFill>
                            <a:latin typeface="Cambria Math" panose="02040503050406030204" pitchFamily="18" charset="0"/>
                            <a:ea typeface="Cambria Math" panose="02040503050406030204" pitchFamily="18" charset="0"/>
                            <a:cs typeface="Arial" panose="020B0604020202020204" pitchFamily="34" charset="0"/>
                          </a:rPr>
                        </m:ctrlPr>
                      </m:radPr>
                      <m:deg>
                        <m:r>
                          <a:rPr lang="es-PR" sz="3200" b="1" i="1">
                            <a:solidFill>
                              <a:schemeClr val="bg1"/>
                            </a:solidFill>
                            <a:latin typeface="Cambria Math" panose="02040503050406030204" pitchFamily="18" charset="0"/>
                            <a:ea typeface="Cambria Math" panose="02040503050406030204" pitchFamily="18" charset="0"/>
                            <a:cs typeface="Arial" panose="020B0604020202020204" pitchFamily="34" charset="0"/>
                          </a:rPr>
                          <m:t>𝟑</m:t>
                        </m:r>
                      </m:deg>
                      <m:e>
                        <m:r>
                          <a:rPr lang="en-US" sz="3200" b="1" i="1">
                            <a:solidFill>
                              <a:schemeClr val="bg1"/>
                            </a:solidFill>
                            <a:latin typeface="Cambria Math" panose="02040503050406030204" pitchFamily="18" charset="0"/>
                            <a:ea typeface="Cambria Math" panose="02040503050406030204" pitchFamily="18" charset="0"/>
                            <a:cs typeface="Arial" panose="020B0604020202020204" pitchFamily="34" charset="0"/>
                          </a:rPr>
                          <m:t>𝟏𝟎</m:t>
                        </m:r>
                      </m:e>
                    </m:rad>
                  </m:oMath>
                </a14:m>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Cierto</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Falso</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3871060"/>
              </a:xfrm>
              <a:prstGeom prst="rect">
                <a:avLst/>
              </a:prstGeom>
              <a:blipFill rotWithShape="0">
                <a:blip r:embed="rId4"/>
                <a:stretch>
                  <a:fillRect l="-2214" t="-2205"/>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878763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04800" y="1295401"/>
            <a:ext cx="5029200" cy="4525964"/>
          </a:xfrm>
        </p:spPr>
        <p:txBody>
          <a:bodyPr>
            <a:normAutofit/>
          </a:bodyPr>
          <a:lstStyle/>
          <a:p>
            <a:r>
              <a:rPr lang="es-PR" sz="3600" dirty="0" smtClean="0"/>
              <a:t>Potencias </a:t>
            </a:r>
            <a:r>
              <a:rPr lang="es-PR" sz="3600" dirty="0" smtClean="0"/>
              <a:t>negativas</a:t>
            </a:r>
            <a:endParaRPr lang="es-PR" sz="3600" dirty="0" smtClean="0"/>
          </a:p>
          <a:p>
            <a:r>
              <a:rPr lang="es-PR" sz="3600" dirty="0" smtClean="0"/>
              <a:t>Raíces </a:t>
            </a:r>
            <a:r>
              <a:rPr lang="es-PR" sz="3600" dirty="0" smtClean="0"/>
              <a:t>cuadradas </a:t>
            </a:r>
            <a:endParaRPr lang="es-PR" sz="3600" dirty="0" smtClean="0"/>
          </a:p>
          <a:p>
            <a:r>
              <a:rPr lang="es-PR" sz="3600" dirty="0" smtClean="0"/>
              <a:t>Raíces </a:t>
            </a:r>
            <a:r>
              <a:rPr lang="es-PR" sz="3600" dirty="0" smtClean="0"/>
              <a:t>cúbicas</a:t>
            </a:r>
            <a:r>
              <a:rPr lang="es-PR" sz="3600" dirty="0" smtClean="0"/>
              <a:t> </a:t>
            </a:r>
            <a:endParaRPr lang="es-PR" sz="3600" dirty="0" smtClean="0"/>
          </a:p>
          <a:p>
            <a:endParaRPr lang="en-US" dirty="0" smtClean="0"/>
          </a:p>
        </p:txBody>
      </p:sp>
      <p:sp>
        <p:nvSpPr>
          <p:cNvPr id="4" name="Title 3"/>
          <p:cNvSpPr>
            <a:spLocks noGrp="1"/>
          </p:cNvSpPr>
          <p:nvPr>
            <p:ph type="title"/>
          </p:nvPr>
        </p:nvSpPr>
        <p:spPr>
          <a:xfrm>
            <a:off x="0" y="0"/>
            <a:ext cx="9144000" cy="838200"/>
          </a:xfrm>
        </p:spPr>
        <p:style>
          <a:lnRef idx="0">
            <a:schemeClr val="accent4"/>
          </a:lnRef>
          <a:fillRef idx="3">
            <a:schemeClr val="accent4"/>
          </a:fillRef>
          <a:effectRef idx="3">
            <a:schemeClr val="accent4"/>
          </a:effectRef>
          <a:fontRef idx="minor">
            <a:schemeClr val="lt1"/>
          </a:fontRef>
        </p:style>
        <p:txBody>
          <a:bodyPr/>
          <a:lstStyle/>
          <a:p>
            <a:pPr algn="ctr">
              <a:buNone/>
            </a:pPr>
            <a:r>
              <a:rPr lang="en-US" sz="4000" dirty="0" err="1" smtClean="0"/>
              <a:t>Temas</a:t>
            </a:r>
            <a:r>
              <a:rPr lang="en-US" sz="4000" dirty="0" smtClean="0"/>
              <a:t>:</a:t>
            </a:r>
            <a:endParaRPr lang="en-US" sz="4000" dirty="0"/>
          </a:p>
        </p:txBody>
      </p:sp>
      <p:pic>
        <p:nvPicPr>
          <p:cNvPr id="16" name="Content Placeholder 1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10200" y="1219200"/>
            <a:ext cx="3200400" cy="3413761"/>
          </a:xfrm>
          <a:prstGeom prst="rect">
            <a:avLst/>
          </a:prstGeom>
          <a:ln w="53975" cap="rnd">
            <a:noFill/>
          </a:ln>
          <a:effectLst>
            <a:outerShdw blurRad="76200" dist="95250" dir="10500000" sx="97000" sy="23000" kx="900000" algn="br" rotWithShape="0">
              <a:srgbClr val="000000">
                <a:alpha val="20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28600"/>
            <a:ext cx="4267200" cy="4267200"/>
          </a:xfrm>
          <a:prstGeom prst="rect">
            <a:avLst/>
          </a:prstGeom>
        </p:spPr>
      </p:pic>
    </p:spTree>
    <p:extLst>
      <p:ext uri="{BB962C8B-B14F-4D97-AF65-F5344CB8AC3E}">
        <p14:creationId xmlns:p14="http://schemas.microsoft.com/office/powerpoint/2010/main" val="1153986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1793643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28600"/>
            <a:ext cx="4267200" cy="4267200"/>
          </a:xfrm>
          <a:prstGeom prst="rect">
            <a:avLst/>
          </a:prstGeom>
        </p:spPr>
      </p:pic>
    </p:spTree>
    <p:extLst>
      <p:ext uri="{BB962C8B-B14F-4D97-AF65-F5344CB8AC3E}">
        <p14:creationId xmlns:p14="http://schemas.microsoft.com/office/powerpoint/2010/main" val="162731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1439622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81000"/>
            <a:ext cx="4267200" cy="4267200"/>
          </a:xfrm>
          <a:prstGeom prst="rect">
            <a:avLst/>
          </a:prstGeom>
        </p:spPr>
      </p:pic>
    </p:spTree>
    <p:extLst>
      <p:ext uri="{BB962C8B-B14F-4D97-AF65-F5344CB8AC3E}">
        <p14:creationId xmlns:p14="http://schemas.microsoft.com/office/powerpoint/2010/main" val="3997934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2403612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533400"/>
            <a:ext cx="4267200" cy="4267200"/>
          </a:xfrm>
          <a:prstGeom prst="rect">
            <a:avLst/>
          </a:prstGeom>
        </p:spPr>
      </p:pic>
    </p:spTree>
    <p:extLst>
      <p:ext uri="{BB962C8B-B14F-4D97-AF65-F5344CB8AC3E}">
        <p14:creationId xmlns:p14="http://schemas.microsoft.com/office/powerpoint/2010/main" val="3547384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3" action="ppaction://hlinksldjump"/>
              </a:rPr>
              <a:t>Volver</a:t>
            </a:r>
            <a:endParaRPr lang="es-PR"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2611616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609600"/>
            <a:ext cx="4267200" cy="4267200"/>
          </a:xfrm>
          <a:prstGeom prst="rect">
            <a:avLst/>
          </a:prstGeom>
        </p:spPr>
      </p:pic>
    </p:spTree>
    <p:extLst>
      <p:ext uri="{BB962C8B-B14F-4D97-AF65-F5344CB8AC3E}">
        <p14:creationId xmlns:p14="http://schemas.microsoft.com/office/powerpoint/2010/main" val="1859434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317931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style>
          <a:lnRef idx="0">
            <a:schemeClr val="accent3"/>
          </a:lnRef>
          <a:fillRef idx="3">
            <a:schemeClr val="accent3"/>
          </a:fillRef>
          <a:effectRef idx="3">
            <a:schemeClr val="accent3"/>
          </a:effectRef>
          <a:fontRef idx="minor">
            <a:schemeClr val="lt1"/>
          </a:fontRef>
        </p:style>
        <p:txBody>
          <a:bodyPr/>
          <a:lstStyle/>
          <a:p>
            <a:pPr algn="ctr">
              <a:buNone/>
            </a:pPr>
            <a:r>
              <a:rPr lang="es-PR" dirty="0" smtClean="0"/>
              <a:t>Objetivo:</a:t>
            </a:r>
            <a:endParaRPr lang="es-PR" dirty="0"/>
          </a:p>
        </p:txBody>
      </p:sp>
      <p:sp>
        <p:nvSpPr>
          <p:cNvPr id="3" name="TextBox 2"/>
          <p:cNvSpPr txBox="1"/>
          <p:nvPr/>
        </p:nvSpPr>
        <p:spPr>
          <a:xfrm>
            <a:off x="609600" y="1219200"/>
            <a:ext cx="7772400" cy="2971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R"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5" name="TextBox 4"/>
          <p:cNvSpPr txBox="1"/>
          <p:nvPr/>
        </p:nvSpPr>
        <p:spPr>
          <a:xfrm>
            <a:off x="609600" y="1143000"/>
            <a:ext cx="8077200" cy="3886200"/>
          </a:xfrm>
          <a:prstGeom prst="rect">
            <a:avLst/>
          </a:prstGeom>
        </p:spPr>
        <p:txBody>
          <a:bodyPr vert="horz" wrap="square" lIns="91440" tIns="45720" rIns="91440" bIns="45720" rtlCol="0" anchor="ctr">
            <a:normAutofit/>
          </a:bodyPr>
          <a:lstStyle/>
          <a:p>
            <a:pPr marL="571500" marR="0" indent="-5715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kumimoji="0" lang="es-PR" sz="3600" b="0" i="0" u="none" strike="noStrike" kern="1200" cap="none" spc="0" normalizeH="0" baseline="0" noProof="0" dirty="0" smtClean="0">
                <a:ln>
                  <a:noFill/>
                </a:ln>
                <a:solidFill>
                  <a:schemeClr val="bg1"/>
                </a:solidFill>
                <a:effectLst/>
                <a:uLnTx/>
                <a:uFillTx/>
                <a:latin typeface="Perpetua" pitchFamily="18" charset="0"/>
                <a:ea typeface="+mj-ea"/>
                <a:cs typeface="+mj-cs"/>
              </a:rPr>
              <a:t>A través </a:t>
            </a:r>
            <a:r>
              <a:rPr lang="es-PR" sz="3600" dirty="0" smtClean="0">
                <a:solidFill>
                  <a:schemeClr val="bg1"/>
                </a:solidFill>
                <a:latin typeface="Perpetua" pitchFamily="18" charset="0"/>
                <a:ea typeface="+mj-ea"/>
                <a:cs typeface="+mj-cs"/>
              </a:rPr>
              <a:t>de juego</a:t>
            </a:r>
            <a:r>
              <a:rPr kumimoji="0" lang="es-PR" sz="3600" b="0" i="0" u="none" strike="noStrike" kern="1200" cap="none" spc="0" normalizeH="0" noProof="0" dirty="0" smtClean="0">
                <a:ln>
                  <a:noFill/>
                </a:ln>
                <a:solidFill>
                  <a:schemeClr val="bg1"/>
                </a:solidFill>
                <a:effectLst/>
                <a:uLnTx/>
                <a:uFillTx/>
                <a:latin typeface="Perpetua" pitchFamily="18" charset="0"/>
                <a:ea typeface="+mj-ea"/>
                <a:cs typeface="+mj-cs"/>
              </a:rPr>
              <a:t>,</a:t>
            </a:r>
            <a:r>
              <a:rPr kumimoji="0" lang="es-PR" sz="3600" b="0" i="0" u="none" strike="noStrike" kern="1200" cap="none" spc="0" normalizeH="0" baseline="0" noProof="0" dirty="0" smtClean="0">
                <a:ln>
                  <a:noFill/>
                </a:ln>
                <a:solidFill>
                  <a:schemeClr val="bg1"/>
                </a:solidFill>
                <a:effectLst/>
                <a:uLnTx/>
                <a:uFillTx/>
                <a:latin typeface="Perpetua" pitchFamily="18" charset="0"/>
                <a:ea typeface="+mj-ea"/>
                <a:cs typeface="+mj-cs"/>
              </a:rPr>
              <a:t> los estudiantes</a:t>
            </a:r>
            <a:r>
              <a:rPr kumimoji="0" lang="es-PR" sz="3600" b="0" i="0" u="none" strike="noStrike" kern="1200" cap="none" spc="0" normalizeH="0" noProof="0" dirty="0" smtClean="0">
                <a:ln>
                  <a:noFill/>
                </a:ln>
                <a:solidFill>
                  <a:schemeClr val="bg1"/>
                </a:solidFill>
                <a:effectLst/>
                <a:uLnTx/>
                <a:uFillTx/>
                <a:latin typeface="Perpetua" pitchFamily="18" charset="0"/>
                <a:ea typeface="+mj-ea"/>
                <a:cs typeface="+mj-cs"/>
              </a:rPr>
              <a:t> repasarán </a:t>
            </a:r>
            <a:r>
              <a:rPr kumimoji="0" lang="es-PR" sz="3600" b="0" i="0" u="none" strike="noStrike" kern="1200" cap="none" spc="0" normalizeH="0" baseline="0" noProof="0" dirty="0" smtClean="0">
                <a:ln>
                  <a:noFill/>
                </a:ln>
                <a:solidFill>
                  <a:schemeClr val="bg1"/>
                </a:solidFill>
                <a:effectLst/>
                <a:uLnTx/>
                <a:uFillTx/>
                <a:latin typeface="Perpetua" pitchFamily="18" charset="0"/>
                <a:ea typeface="+mj-ea"/>
                <a:cs typeface="+mj-cs"/>
              </a:rPr>
              <a:t>los conceptos de raíces</a:t>
            </a:r>
            <a:r>
              <a:rPr kumimoji="0" lang="es-PR" sz="3600" b="0" i="0" u="none" strike="noStrike" kern="1200" cap="none" spc="0" normalizeH="0" noProof="0" dirty="0" smtClean="0">
                <a:ln>
                  <a:noFill/>
                </a:ln>
                <a:solidFill>
                  <a:schemeClr val="bg1"/>
                </a:solidFill>
                <a:effectLst/>
                <a:uLnTx/>
                <a:uFillTx/>
                <a:latin typeface="Perpetua" pitchFamily="18" charset="0"/>
                <a:ea typeface="+mj-ea"/>
                <a:cs typeface="+mj-cs"/>
              </a:rPr>
              <a:t> cuadradas y </a:t>
            </a:r>
            <a:r>
              <a:rPr kumimoji="0" lang="es-PR" sz="3600" b="0" i="0" u="none" strike="noStrike" kern="1200" cap="none" spc="0" normalizeH="0" noProof="0" dirty="0" smtClean="0">
                <a:ln>
                  <a:noFill/>
                </a:ln>
                <a:solidFill>
                  <a:schemeClr val="bg1"/>
                </a:solidFill>
                <a:effectLst/>
                <a:uLnTx/>
                <a:uFillTx/>
                <a:latin typeface="Perpetua" pitchFamily="18" charset="0"/>
                <a:ea typeface="+mj-ea"/>
                <a:cs typeface="+mj-cs"/>
              </a:rPr>
              <a:t>cúbicas, </a:t>
            </a:r>
            <a:r>
              <a:rPr kumimoji="0" lang="es-PR" sz="3600" b="0" i="0" u="none" strike="noStrike" kern="1200" cap="none" spc="0" normalizeH="0" noProof="0" dirty="0" smtClean="0">
                <a:ln>
                  <a:noFill/>
                </a:ln>
                <a:solidFill>
                  <a:schemeClr val="bg1"/>
                </a:solidFill>
                <a:effectLst/>
                <a:uLnTx/>
                <a:uFillTx/>
                <a:latin typeface="Perpetua" pitchFamily="18" charset="0"/>
                <a:ea typeface="+mj-ea"/>
                <a:cs typeface="+mj-cs"/>
              </a:rPr>
              <a:t>con ayuda de sus pares.</a:t>
            </a:r>
            <a:endParaRPr kumimoji="0" lang="es-PR" sz="3600" b="0" i="0" u="none" strike="noStrike" kern="1200" cap="none" spc="0" normalizeH="0" baseline="0" noProof="0" dirty="0" smtClean="0">
              <a:ln>
                <a:noFill/>
              </a:ln>
              <a:solidFill>
                <a:schemeClr val="bg1"/>
              </a:solidFill>
              <a:effectLst/>
              <a:uLnTx/>
              <a:uFillTx/>
              <a:latin typeface="Perpetua" pitchFamily="18" charset="0"/>
              <a:ea typeface="+mj-ea"/>
              <a:cs typeface="+mj-cs"/>
            </a:endParaRPr>
          </a:p>
        </p:txBody>
      </p:sp>
    </p:spTree>
    <p:extLst>
      <p:ext uri="{BB962C8B-B14F-4D97-AF65-F5344CB8AC3E}">
        <p14:creationId xmlns:p14="http://schemas.microsoft.com/office/powerpoint/2010/main" val="959585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457200"/>
            <a:ext cx="4267200" cy="4267200"/>
          </a:xfrm>
          <a:prstGeom prst="rect">
            <a:avLst/>
          </a:prstGeom>
        </p:spPr>
      </p:pic>
    </p:spTree>
    <p:extLst>
      <p:ext uri="{BB962C8B-B14F-4D97-AF65-F5344CB8AC3E}">
        <p14:creationId xmlns:p14="http://schemas.microsoft.com/office/powerpoint/2010/main" val="45422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420777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609600"/>
            <a:ext cx="4267200" cy="4267200"/>
          </a:xfrm>
          <a:prstGeom prst="rect">
            <a:avLst/>
          </a:prstGeom>
        </p:spPr>
      </p:pic>
    </p:spTree>
    <p:extLst>
      <p:ext uri="{BB962C8B-B14F-4D97-AF65-F5344CB8AC3E}">
        <p14:creationId xmlns:p14="http://schemas.microsoft.com/office/powerpoint/2010/main" val="3630946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685800"/>
            <a:ext cx="3962400" cy="3962400"/>
          </a:xfrm>
          <a:prstGeom prst="rect">
            <a:avLst/>
          </a:prstGeom>
        </p:spPr>
      </p:pic>
    </p:spTree>
    <p:extLst>
      <p:ext uri="{BB962C8B-B14F-4D97-AF65-F5344CB8AC3E}">
        <p14:creationId xmlns:p14="http://schemas.microsoft.com/office/powerpoint/2010/main" val="94888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85800"/>
            <a:ext cx="4267200" cy="4267200"/>
          </a:xfrm>
          <a:prstGeom prst="rect">
            <a:avLst/>
          </a:prstGeom>
        </p:spPr>
      </p:pic>
    </p:spTree>
    <p:extLst>
      <p:ext uri="{BB962C8B-B14F-4D97-AF65-F5344CB8AC3E}">
        <p14:creationId xmlns:p14="http://schemas.microsoft.com/office/powerpoint/2010/main" val="1742587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4002335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609600"/>
            <a:ext cx="4267200" cy="4267200"/>
          </a:xfrm>
          <a:prstGeom prst="rect">
            <a:avLst/>
          </a:prstGeom>
        </p:spPr>
      </p:pic>
    </p:spTree>
    <p:extLst>
      <p:ext uri="{BB962C8B-B14F-4D97-AF65-F5344CB8AC3E}">
        <p14:creationId xmlns:p14="http://schemas.microsoft.com/office/powerpoint/2010/main" val="2535277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2039300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609600"/>
            <a:ext cx="4267200" cy="4267200"/>
          </a:xfrm>
          <a:prstGeom prst="rect">
            <a:avLst/>
          </a:prstGeom>
        </p:spPr>
      </p:pic>
    </p:spTree>
    <p:extLst>
      <p:ext uri="{BB962C8B-B14F-4D97-AF65-F5344CB8AC3E}">
        <p14:creationId xmlns:p14="http://schemas.microsoft.com/office/powerpoint/2010/main" val="2477168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140136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style>
          <a:lnRef idx="3">
            <a:schemeClr val="lt1"/>
          </a:lnRef>
          <a:fillRef idx="1">
            <a:schemeClr val="accent2"/>
          </a:fillRef>
          <a:effectRef idx="1">
            <a:schemeClr val="accent2"/>
          </a:effectRef>
          <a:fontRef idx="minor">
            <a:schemeClr val="lt1"/>
          </a:fontRef>
        </p:style>
        <p:txBody>
          <a:bodyPr/>
          <a:lstStyle/>
          <a:p>
            <a:pPr algn="ctr">
              <a:buNone/>
            </a:pPr>
            <a:r>
              <a:rPr lang="es-PR" dirty="0" smtClean="0"/>
              <a:t>Materiales:</a:t>
            </a:r>
            <a:endParaRPr lang="es-PR" dirty="0"/>
          </a:p>
        </p:txBody>
      </p:sp>
      <p:sp>
        <p:nvSpPr>
          <p:cNvPr id="5" name="Text Placeholder 4"/>
          <p:cNvSpPr>
            <a:spLocks noGrp="1"/>
          </p:cNvSpPr>
          <p:nvPr>
            <p:ph type="body" sz="quarter" idx="13"/>
          </p:nvPr>
        </p:nvSpPr>
        <p:spPr>
          <a:xfrm>
            <a:off x="457200" y="1600200"/>
            <a:ext cx="8251200" cy="2667000"/>
          </a:xfrm>
        </p:spPr>
        <p:txBody>
          <a:bodyPr/>
          <a:lstStyle/>
          <a:p>
            <a:pPr marL="342900" indent="-342900">
              <a:buFont typeface="Arial" panose="020B0604020202020204" pitchFamily="34" charset="0"/>
              <a:buChar char="•"/>
            </a:pPr>
            <a:r>
              <a:rPr lang="es-PR" sz="3200" dirty="0" smtClean="0"/>
              <a:t>Campana digital </a:t>
            </a:r>
          </a:p>
          <a:p>
            <a:pPr marL="342900" indent="-342900">
              <a:buFont typeface="Arial" panose="020B0604020202020204" pitchFamily="34" charset="0"/>
              <a:buChar char="•"/>
            </a:pPr>
            <a:r>
              <a:rPr lang="es-PR" sz="3200" dirty="0" smtClean="0"/>
              <a:t>PowerPoint: Maletines de exponentes y raíces</a:t>
            </a:r>
            <a:endParaRPr lang="es-PR" sz="3200" dirty="0" smtClean="0"/>
          </a:p>
          <a:p>
            <a:pPr marL="0" indent="0"/>
            <a:endParaRPr lang="es-PR" dirty="0" smtClean="0"/>
          </a:p>
          <a:p>
            <a:pPr marL="342900" indent="-342900">
              <a:buFont typeface="Arial" panose="020B0604020202020204" pitchFamily="34" charset="0"/>
              <a:buChar char="•"/>
            </a:pPr>
            <a:endParaRPr lang="es-P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209" y="4262230"/>
            <a:ext cx="1905000" cy="1428750"/>
          </a:xfrm>
          <a:prstGeom prst="rect">
            <a:avLst/>
          </a:prstGeom>
        </p:spPr>
      </p:pic>
    </p:spTree>
    <p:extLst>
      <p:ext uri="{BB962C8B-B14F-4D97-AF65-F5344CB8AC3E}">
        <p14:creationId xmlns:p14="http://schemas.microsoft.com/office/powerpoint/2010/main" val="42395994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609600"/>
            <a:ext cx="4267200" cy="4267200"/>
          </a:xfrm>
          <a:prstGeom prst="rect">
            <a:avLst/>
          </a:prstGeom>
        </p:spPr>
      </p:pic>
    </p:spTree>
    <p:extLst>
      <p:ext uri="{BB962C8B-B14F-4D97-AF65-F5344CB8AC3E}">
        <p14:creationId xmlns:p14="http://schemas.microsoft.com/office/powerpoint/2010/main" val="1931741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1881605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00600"/>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510209"/>
            <a:ext cx="4267200" cy="4267200"/>
          </a:xfrm>
          <a:prstGeom prst="rect">
            <a:avLst/>
          </a:prstGeom>
        </p:spPr>
      </p:pic>
    </p:spTree>
    <p:extLst>
      <p:ext uri="{BB962C8B-B14F-4D97-AF65-F5344CB8AC3E}">
        <p14:creationId xmlns:p14="http://schemas.microsoft.com/office/powerpoint/2010/main" val="1659967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2813679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9144000" cy="762000"/>
          </a:xfrm>
        </p:spPr>
        <p:style>
          <a:lnRef idx="0">
            <a:schemeClr val="accent5"/>
          </a:lnRef>
          <a:fillRef idx="3">
            <a:schemeClr val="accent5"/>
          </a:fillRef>
          <a:effectRef idx="3">
            <a:schemeClr val="accent5"/>
          </a:effectRef>
          <a:fontRef idx="minor">
            <a:schemeClr val="lt1"/>
          </a:fontRef>
        </p:style>
        <p:txBody>
          <a:bodyPr/>
          <a:lstStyle/>
          <a:p>
            <a:pPr algn="ctr">
              <a:buNone/>
            </a:pPr>
            <a:r>
              <a:rPr lang="en-US" dirty="0" err="1" smtClean="0"/>
              <a:t>Instrucciones</a:t>
            </a:r>
            <a:r>
              <a:rPr lang="en-US" dirty="0" smtClean="0"/>
              <a:t>:</a:t>
            </a:r>
            <a:endParaRPr lang="en-US" dirty="0"/>
          </a:p>
        </p:txBody>
      </p:sp>
      <p:sp>
        <p:nvSpPr>
          <p:cNvPr id="9" name="Text Placeholder 8"/>
          <p:cNvSpPr>
            <a:spLocks noGrp="1"/>
          </p:cNvSpPr>
          <p:nvPr>
            <p:ph type="body" sz="quarter" idx="13"/>
          </p:nvPr>
        </p:nvSpPr>
        <p:spPr>
          <a:xfrm>
            <a:off x="359400" y="669599"/>
            <a:ext cx="8251200" cy="4512001"/>
          </a:xfrm>
        </p:spPr>
        <p:txBody>
          <a:bodyPr>
            <a:normAutofit/>
          </a:bodyPr>
          <a:lstStyle/>
          <a:p>
            <a:pPr marL="342900" indent="-342900">
              <a:buFont typeface="Arial" panose="020B0604020202020204" pitchFamily="34" charset="0"/>
              <a:buChar char="•"/>
            </a:pPr>
            <a:endParaRPr lang="es-PR" dirty="0" smtClean="0"/>
          </a:p>
          <a:p>
            <a:pPr marL="342900" indent="-342900">
              <a:buFont typeface="Arial" panose="020B0604020202020204" pitchFamily="34" charset="0"/>
              <a:buChar char="•"/>
            </a:pPr>
            <a:r>
              <a:rPr lang="es-PR" dirty="0" smtClean="0"/>
              <a:t>Se dividirá el salón de clases en dos grupos aleatoriamente.</a:t>
            </a:r>
          </a:p>
          <a:p>
            <a:pPr marL="342900" indent="-342900">
              <a:buFont typeface="Arial" panose="020B0604020202020204" pitchFamily="34" charset="0"/>
              <a:buChar char="•"/>
            </a:pPr>
            <a:r>
              <a:rPr lang="es-PR" dirty="0" smtClean="0"/>
              <a:t>Cada  uno de los equipos </a:t>
            </a:r>
            <a:r>
              <a:rPr lang="es-PR" dirty="0" smtClean="0"/>
              <a:t>seleccionará </a:t>
            </a:r>
            <a:r>
              <a:rPr lang="es-PR" dirty="0" smtClean="0"/>
              <a:t>un líder quien será el responsable de tomar las decisiones y establecer el orden de participación de los compañeros.</a:t>
            </a:r>
          </a:p>
          <a:p>
            <a:pPr marL="342900" indent="-342900">
              <a:buFont typeface="Arial" panose="020B0604020202020204" pitchFamily="34" charset="0"/>
              <a:buChar char="•"/>
            </a:pPr>
            <a:r>
              <a:rPr lang="es-PR" dirty="0" smtClean="0"/>
              <a:t>En la </a:t>
            </a:r>
            <a:r>
              <a:rPr lang="es-PR" dirty="0" smtClean="0"/>
              <a:t>pantalla, </a:t>
            </a:r>
            <a:r>
              <a:rPr lang="es-PR" dirty="0" smtClean="0"/>
              <a:t>aparecerán 12 maletines que contienen preguntas relacionadas con el tema. El estudiante seleccionará  uno de los maletines.</a:t>
            </a:r>
          </a:p>
          <a:p>
            <a:pPr marL="342900" indent="-342900">
              <a:buFont typeface="Arial" panose="020B0604020202020204" pitchFamily="34" charset="0"/>
              <a:buChar char="•"/>
            </a:pPr>
            <a:r>
              <a:rPr lang="es-PR" dirty="0" smtClean="0"/>
              <a:t>El primer equipo que toque la campana digital será el primero en contestar la pregunta.</a:t>
            </a:r>
          </a:p>
          <a:p>
            <a:pPr marL="342900" indent="-342900">
              <a:buFont typeface="Arial" panose="020B0604020202020204" pitchFamily="34" charset="0"/>
              <a:buChar char="•"/>
            </a:pPr>
            <a:endParaRPr lang="es-PR" dirty="0" smtClean="0"/>
          </a:p>
          <a:p>
            <a:pPr marL="342900" indent="-342900">
              <a:buFont typeface="Arial" panose="020B0604020202020204" pitchFamily="34" charset="0"/>
              <a:buChar char="•"/>
            </a:pPr>
            <a:endParaRPr lang="es-PR" dirty="0"/>
          </a:p>
        </p:txBody>
      </p:sp>
      <p:pic>
        <p:nvPicPr>
          <p:cNvPr id="3" name="Content Placeholder 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086600" y="4533900"/>
            <a:ext cx="1933432" cy="12954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70" y="0"/>
            <a:ext cx="9139030" cy="838200"/>
          </a:xfrm>
        </p:spPr>
        <p:style>
          <a:lnRef idx="0">
            <a:schemeClr val="accent5"/>
          </a:lnRef>
          <a:fillRef idx="3">
            <a:schemeClr val="accent5"/>
          </a:fillRef>
          <a:effectRef idx="3">
            <a:schemeClr val="accent5"/>
          </a:effectRef>
          <a:fontRef idx="minor">
            <a:schemeClr val="lt1"/>
          </a:fontRef>
        </p:style>
        <p:txBody>
          <a:bodyPr/>
          <a:lstStyle/>
          <a:p>
            <a:pPr algn="ctr">
              <a:buNone/>
            </a:pPr>
            <a:r>
              <a:rPr lang="en-US" dirty="0" err="1" smtClean="0"/>
              <a:t>Instrucciones</a:t>
            </a:r>
            <a:r>
              <a:rPr lang="en-US" dirty="0" smtClean="0"/>
              <a:t>:</a:t>
            </a:r>
            <a:endParaRPr lang="en-US" dirty="0"/>
          </a:p>
        </p:txBody>
      </p:sp>
      <p:sp>
        <p:nvSpPr>
          <p:cNvPr id="9" name="Text Placeholder 8"/>
          <p:cNvSpPr>
            <a:spLocks noGrp="1"/>
          </p:cNvSpPr>
          <p:nvPr>
            <p:ph type="body" sz="quarter" idx="13"/>
          </p:nvPr>
        </p:nvSpPr>
        <p:spPr>
          <a:xfrm>
            <a:off x="359400" y="669599"/>
            <a:ext cx="8251200" cy="4512001"/>
          </a:xfrm>
        </p:spPr>
        <p:txBody>
          <a:bodyPr>
            <a:normAutofit fontScale="92500" lnSpcReduction="20000"/>
          </a:bodyPr>
          <a:lstStyle/>
          <a:p>
            <a:pPr marL="342900" indent="-342900">
              <a:buFont typeface="Arial" panose="020B0604020202020204" pitchFamily="34" charset="0"/>
              <a:buChar char="•"/>
            </a:pPr>
            <a:endParaRPr lang="es-PR" dirty="0" smtClean="0"/>
          </a:p>
          <a:p>
            <a:pPr marL="342900" indent="-342900">
              <a:buFont typeface="Arial" panose="020B0604020202020204" pitchFamily="34" charset="0"/>
              <a:buChar char="•"/>
            </a:pPr>
            <a:r>
              <a:rPr lang="es-PR" dirty="0" smtClean="0"/>
              <a:t>El equipo tendrá una sola oportunidad para contestar correctamente. De contestar incorrectamente, el equipo contrario tendrá la oportunidad de contestar. De ambos equipos seleccionar la respuesta incorrecta obtienen un punto negativo y se descarta la pregunta.</a:t>
            </a:r>
          </a:p>
          <a:p>
            <a:pPr marL="342900" indent="-342900">
              <a:buFont typeface="Arial" panose="020B0604020202020204" pitchFamily="34" charset="0"/>
              <a:buChar char="•"/>
            </a:pPr>
            <a:r>
              <a:rPr lang="es-PR" dirty="0" smtClean="0"/>
              <a:t>Cada pregunta tendrá que ser explicada por un alumno al resto de los compañeros, una vez responda correctamente. En el caso de las preguntas contestadas incorrectamente, el profesor podrá intervenir apoyando a los alumnos de ambos equipos que participaron. </a:t>
            </a:r>
          </a:p>
          <a:p>
            <a:pPr marL="342900" indent="-342900">
              <a:buFont typeface="Arial" panose="020B0604020202020204" pitchFamily="34" charset="0"/>
              <a:buChar char="•"/>
            </a:pPr>
            <a:r>
              <a:rPr lang="es-PR" dirty="0" smtClean="0"/>
              <a:t>Las preguntas serán leídas en voz alta y sus respuestas antes de contestar. </a:t>
            </a:r>
          </a:p>
          <a:p>
            <a:pPr marL="342900" indent="-342900">
              <a:buFont typeface="Arial" panose="020B0604020202020204" pitchFamily="34" charset="0"/>
              <a:buChar char="•"/>
            </a:pPr>
            <a:r>
              <a:rPr lang="es-PR" dirty="0" smtClean="0"/>
              <a:t>El equipo que obtenga la mayor cantidad de puntos gana el juego.</a:t>
            </a:r>
          </a:p>
          <a:p>
            <a:pPr marL="342900" indent="-342900">
              <a:buFont typeface="Arial" panose="020B0604020202020204" pitchFamily="34" charset="0"/>
              <a:buChar char="•"/>
            </a:pPr>
            <a:endParaRPr lang="es-PR" dirty="0" smtClean="0"/>
          </a:p>
          <a:p>
            <a:pPr marL="342900" indent="-342900">
              <a:buFont typeface="Arial" panose="020B0604020202020204" pitchFamily="34" charset="0"/>
              <a:buChar char="•"/>
            </a:pPr>
            <a:endParaRPr lang="es-PR"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05600" y="5181600"/>
            <a:ext cx="1196339" cy="1214558"/>
          </a:xfrm>
        </p:spPr>
      </p:pic>
    </p:spTree>
    <p:extLst>
      <p:ext uri="{BB962C8B-B14F-4D97-AF65-F5344CB8AC3E}">
        <p14:creationId xmlns:p14="http://schemas.microsoft.com/office/powerpoint/2010/main" val="1362391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62000" y="609600"/>
            <a:ext cx="533400" cy="4572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R"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nvGrpSpPr>
          <p:cNvPr id="14" name="Group 13"/>
          <p:cNvGrpSpPr/>
          <p:nvPr/>
        </p:nvGrpSpPr>
        <p:grpSpPr>
          <a:xfrm>
            <a:off x="912423" y="489946"/>
            <a:ext cx="1828629" cy="1828629"/>
            <a:chOff x="3886200" y="1186543"/>
            <a:chExt cx="1828629" cy="1828629"/>
          </a:xfrm>
        </p:grpSpPr>
        <p:pic>
          <p:nvPicPr>
            <p:cNvPr id="10" name="Picture 9"/>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886200" y="1186543"/>
              <a:ext cx="1828629" cy="1828629"/>
            </a:xfrm>
            <a:prstGeom prst="rect">
              <a:avLst/>
            </a:prstGeom>
          </p:spPr>
        </p:pic>
        <p:sp>
          <p:nvSpPr>
            <p:cNvPr id="13" name="TextBox 12"/>
            <p:cNvSpPr txBox="1"/>
            <p:nvPr/>
          </p:nvSpPr>
          <p:spPr>
            <a:xfrm>
              <a:off x="4381414" y="1676400"/>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hlinkClick r:id="rId3" action="ppaction://hlinksldjump"/>
                </a:rPr>
                <a:t>1</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33" name="Group 32"/>
          <p:cNvGrpSpPr/>
          <p:nvPr/>
        </p:nvGrpSpPr>
        <p:grpSpPr>
          <a:xfrm>
            <a:off x="2763041" y="563603"/>
            <a:ext cx="1828629" cy="1828629"/>
            <a:chOff x="2187940" y="165186"/>
            <a:chExt cx="1828629" cy="1828629"/>
          </a:xfrm>
        </p:grpSpPr>
        <p:pic>
          <p:nvPicPr>
            <p:cNvPr id="15" name="Picture 14">
              <a:hlinkClick r:id="rId4" action="ppaction://hlinksldjump"/>
            </p:cNvPr>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187940" y="165186"/>
              <a:ext cx="1828629" cy="1828629"/>
            </a:xfrm>
            <a:prstGeom prst="rect">
              <a:avLst/>
            </a:prstGeom>
          </p:spPr>
        </p:pic>
        <p:sp>
          <p:nvSpPr>
            <p:cNvPr id="12" name="TextBox 11">
              <a:hlinkClick r:id="rId4" action="ppaction://hlinksldjump" highlightClick="1"/>
            </p:cNvPr>
            <p:cNvSpPr txBox="1"/>
            <p:nvPr/>
          </p:nvSpPr>
          <p:spPr>
            <a:xfrm>
              <a:off x="2704927" y="642342"/>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hlinkClick r:id="rId5" action="ppaction://hlinksldjump"/>
                </a:rPr>
                <a:t>2</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0" name="Group 39"/>
          <p:cNvGrpSpPr/>
          <p:nvPr/>
        </p:nvGrpSpPr>
        <p:grpSpPr>
          <a:xfrm>
            <a:off x="4720153" y="489946"/>
            <a:ext cx="1828629" cy="1828629"/>
            <a:chOff x="4016569" y="185141"/>
            <a:chExt cx="1828629" cy="1828629"/>
          </a:xfrm>
        </p:grpSpPr>
        <p:pic>
          <p:nvPicPr>
            <p:cNvPr id="16" name="Picture 1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016569" y="185141"/>
              <a:ext cx="1828629" cy="1828629"/>
            </a:xfrm>
            <a:prstGeom prst="rect">
              <a:avLst/>
            </a:prstGeom>
          </p:spPr>
        </p:pic>
        <p:sp>
          <p:nvSpPr>
            <p:cNvPr id="17" name="TextBox 16"/>
            <p:cNvSpPr txBox="1"/>
            <p:nvPr/>
          </p:nvSpPr>
          <p:spPr>
            <a:xfrm>
              <a:off x="4532176" y="642342"/>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dirty="0">
                  <a:latin typeface="Perpetua" pitchFamily="18" charset="0"/>
                  <a:ea typeface="+mj-ea"/>
                  <a:cs typeface="+mj-cs"/>
                  <a:hlinkClick r:id="rId6" action="ppaction://hlinksldjump"/>
                </a:rPr>
                <a:t>3</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2" name="Group 41"/>
          <p:cNvGrpSpPr/>
          <p:nvPr/>
        </p:nvGrpSpPr>
        <p:grpSpPr>
          <a:xfrm>
            <a:off x="6522588" y="491032"/>
            <a:ext cx="1828629" cy="1828629"/>
            <a:chOff x="5639748" y="185141"/>
            <a:chExt cx="1828629" cy="1828629"/>
          </a:xfrm>
        </p:grpSpPr>
        <p:pic>
          <p:nvPicPr>
            <p:cNvPr id="35" name="Picture 34">
              <a:hlinkClick r:id="" action="ppaction://hlinkshowjump?jump=nextslide"/>
            </p:cNvPr>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639748" y="185141"/>
              <a:ext cx="1828629" cy="1828629"/>
            </a:xfrm>
            <a:prstGeom prst="rect">
              <a:avLst/>
            </a:prstGeom>
          </p:spPr>
        </p:pic>
        <p:sp>
          <p:nvSpPr>
            <p:cNvPr id="18" name="TextBox 17"/>
            <p:cNvSpPr txBox="1"/>
            <p:nvPr/>
          </p:nvSpPr>
          <p:spPr>
            <a:xfrm>
              <a:off x="6155355" y="642342"/>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7" action="ppaction://hlinksldjump"/>
                </a:rPr>
                <a:t>4</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3" name="Group 42"/>
          <p:cNvGrpSpPr/>
          <p:nvPr/>
        </p:nvGrpSpPr>
        <p:grpSpPr>
          <a:xfrm>
            <a:off x="890767" y="2198465"/>
            <a:ext cx="1828629" cy="1828629"/>
            <a:chOff x="7356062" y="232347"/>
            <a:chExt cx="1828629" cy="1828629"/>
          </a:xfrm>
        </p:grpSpPr>
        <p:pic>
          <p:nvPicPr>
            <p:cNvPr id="36" name="Picture 3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356062" y="232347"/>
              <a:ext cx="1828629" cy="1828629"/>
            </a:xfrm>
            <a:prstGeom prst="rect">
              <a:avLst/>
            </a:prstGeom>
          </p:spPr>
        </p:pic>
        <p:sp>
          <p:nvSpPr>
            <p:cNvPr id="20" name="TextBox 19"/>
            <p:cNvSpPr txBox="1"/>
            <p:nvPr/>
          </p:nvSpPr>
          <p:spPr>
            <a:xfrm>
              <a:off x="7830884" y="761999"/>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8" action="ppaction://hlinksldjump"/>
                </a:rPr>
                <a:t>5</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4" name="Group 43"/>
          <p:cNvGrpSpPr/>
          <p:nvPr/>
        </p:nvGrpSpPr>
        <p:grpSpPr>
          <a:xfrm>
            <a:off x="2776138" y="2261948"/>
            <a:ext cx="1828629" cy="1828629"/>
            <a:chOff x="381085" y="1523914"/>
            <a:chExt cx="1828629" cy="1828629"/>
          </a:xfrm>
        </p:grpSpPr>
        <p:pic>
          <p:nvPicPr>
            <p:cNvPr id="39" name="Picture 38"/>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81085" y="1523914"/>
              <a:ext cx="1828629" cy="1828629"/>
            </a:xfrm>
            <a:prstGeom prst="rect">
              <a:avLst/>
            </a:prstGeom>
          </p:spPr>
        </p:pic>
        <p:sp>
          <p:nvSpPr>
            <p:cNvPr id="19" name="TextBox 18"/>
            <p:cNvSpPr txBox="1"/>
            <p:nvPr/>
          </p:nvSpPr>
          <p:spPr>
            <a:xfrm>
              <a:off x="845542" y="2069946"/>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dirty="0">
                  <a:latin typeface="Perpetua" pitchFamily="18" charset="0"/>
                  <a:ea typeface="+mj-ea"/>
                  <a:cs typeface="+mj-cs"/>
                  <a:hlinkClick r:id="rId4" action="ppaction://hlinksldjump"/>
                </a:rPr>
                <a:t>6</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5" name="Group 44"/>
          <p:cNvGrpSpPr/>
          <p:nvPr/>
        </p:nvGrpSpPr>
        <p:grpSpPr>
          <a:xfrm>
            <a:off x="4745826" y="2263035"/>
            <a:ext cx="1828629" cy="1828629"/>
            <a:chOff x="2198482" y="1551235"/>
            <a:chExt cx="1828629" cy="1828629"/>
          </a:xfrm>
        </p:grpSpPr>
        <p:pic>
          <p:nvPicPr>
            <p:cNvPr id="38" name="Picture 37"/>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198482" y="1551235"/>
              <a:ext cx="1828629" cy="1828629"/>
            </a:xfrm>
            <a:prstGeom prst="rect">
              <a:avLst/>
            </a:prstGeom>
          </p:spPr>
        </p:pic>
        <p:sp>
          <p:nvSpPr>
            <p:cNvPr id="21" name="TextBox 20">
              <a:hlinkClick r:id="rId7" action="ppaction://hlinksldjump"/>
            </p:cNvPr>
            <p:cNvSpPr txBox="1"/>
            <p:nvPr/>
          </p:nvSpPr>
          <p:spPr>
            <a:xfrm>
              <a:off x="2661902" y="2100774"/>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9" action="ppaction://hlinksldjump"/>
                </a:rPr>
                <a:t>7</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6" name="Group 45"/>
          <p:cNvGrpSpPr/>
          <p:nvPr/>
        </p:nvGrpSpPr>
        <p:grpSpPr>
          <a:xfrm>
            <a:off x="6554062" y="2261949"/>
            <a:ext cx="1828629" cy="1828629"/>
            <a:chOff x="4026074" y="1523914"/>
            <a:chExt cx="1828629" cy="1828629"/>
          </a:xfrm>
        </p:grpSpPr>
        <p:pic>
          <p:nvPicPr>
            <p:cNvPr id="37" name="Picture 36"/>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026074" y="1523914"/>
              <a:ext cx="1828629" cy="1828629"/>
            </a:xfrm>
            <a:prstGeom prst="rect">
              <a:avLst/>
            </a:prstGeom>
          </p:spPr>
        </p:pic>
        <p:sp>
          <p:nvSpPr>
            <p:cNvPr id="22" name="TextBox 21">
              <a:hlinkClick r:id="rId8" action="ppaction://hlinksldjump"/>
            </p:cNvPr>
            <p:cNvSpPr txBox="1"/>
            <p:nvPr/>
          </p:nvSpPr>
          <p:spPr>
            <a:xfrm>
              <a:off x="4521288" y="2026213"/>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10" action="ppaction://hlinksldjump"/>
                </a:rPr>
                <a:t>8</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7" name="Group 46"/>
          <p:cNvGrpSpPr/>
          <p:nvPr/>
        </p:nvGrpSpPr>
        <p:grpSpPr>
          <a:xfrm>
            <a:off x="890768" y="3845646"/>
            <a:ext cx="1828629" cy="1828629"/>
            <a:chOff x="5627390" y="1558237"/>
            <a:chExt cx="1828629" cy="1828629"/>
          </a:xfrm>
        </p:grpSpPr>
        <p:pic>
          <p:nvPicPr>
            <p:cNvPr id="34" name="Picture 33"/>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627390" y="1558237"/>
              <a:ext cx="1828629" cy="1828629"/>
            </a:xfrm>
            <a:prstGeom prst="rect">
              <a:avLst/>
            </a:prstGeom>
          </p:spPr>
        </p:pic>
        <p:sp>
          <p:nvSpPr>
            <p:cNvPr id="23" name="TextBox 22"/>
            <p:cNvSpPr txBox="1"/>
            <p:nvPr/>
          </p:nvSpPr>
          <p:spPr>
            <a:xfrm>
              <a:off x="6140837" y="2090718"/>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dirty="0">
                  <a:latin typeface="Perpetua" pitchFamily="18" charset="0"/>
                  <a:ea typeface="+mj-ea"/>
                  <a:cs typeface="+mj-cs"/>
                  <a:hlinkClick r:id="rId11" action="ppaction://hlinksldjump"/>
                </a:rPr>
                <a:t>9</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8" name="Group 47"/>
          <p:cNvGrpSpPr/>
          <p:nvPr/>
        </p:nvGrpSpPr>
        <p:grpSpPr>
          <a:xfrm>
            <a:off x="2776138" y="3846743"/>
            <a:ext cx="1828629" cy="1828629"/>
            <a:chOff x="7365567" y="1523913"/>
            <a:chExt cx="1828629" cy="1828629"/>
          </a:xfrm>
        </p:grpSpPr>
        <p:pic>
          <p:nvPicPr>
            <p:cNvPr id="41" name="Picture 40"/>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365567" y="1523913"/>
              <a:ext cx="1828629" cy="1828629"/>
            </a:xfrm>
            <a:prstGeom prst="rect">
              <a:avLst/>
            </a:prstGeom>
          </p:spPr>
        </p:pic>
        <p:sp>
          <p:nvSpPr>
            <p:cNvPr id="24" name="TextBox 23"/>
            <p:cNvSpPr txBox="1"/>
            <p:nvPr/>
          </p:nvSpPr>
          <p:spPr>
            <a:xfrm>
              <a:off x="7854907" y="2020624"/>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12" action="ppaction://hlinksldjump"/>
                </a:rPr>
                <a:t>10</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62" name="Group 61"/>
          <p:cNvGrpSpPr/>
          <p:nvPr/>
        </p:nvGrpSpPr>
        <p:grpSpPr>
          <a:xfrm>
            <a:off x="4648080" y="3845647"/>
            <a:ext cx="1828629" cy="1828629"/>
            <a:chOff x="369853" y="2802048"/>
            <a:chExt cx="1828629" cy="1828629"/>
          </a:xfrm>
        </p:grpSpPr>
        <p:pic>
          <p:nvPicPr>
            <p:cNvPr id="49" name="Picture 48"/>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69853" y="2802048"/>
              <a:ext cx="1828629" cy="1828629"/>
            </a:xfrm>
            <a:prstGeom prst="rect">
              <a:avLst/>
            </a:prstGeom>
          </p:spPr>
        </p:pic>
        <p:sp>
          <p:nvSpPr>
            <p:cNvPr id="25" name="TextBox 24"/>
            <p:cNvSpPr txBox="1"/>
            <p:nvPr/>
          </p:nvSpPr>
          <p:spPr>
            <a:xfrm>
              <a:off x="835188" y="3264697"/>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13" action="ppaction://hlinksldjump"/>
                </a:rPr>
                <a:t>11</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63" name="Group 62"/>
          <p:cNvGrpSpPr/>
          <p:nvPr/>
        </p:nvGrpSpPr>
        <p:grpSpPr>
          <a:xfrm>
            <a:off x="6633505" y="3818435"/>
            <a:ext cx="1828629" cy="1828629"/>
            <a:chOff x="2258698" y="2826060"/>
            <a:chExt cx="1828629" cy="1828629"/>
          </a:xfrm>
        </p:grpSpPr>
        <p:pic>
          <p:nvPicPr>
            <p:cNvPr id="50" name="Picture 49"/>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258698" y="2826060"/>
              <a:ext cx="1828629" cy="1828629"/>
            </a:xfrm>
            <a:prstGeom prst="rect">
              <a:avLst/>
            </a:prstGeom>
          </p:spPr>
        </p:pic>
        <p:sp>
          <p:nvSpPr>
            <p:cNvPr id="29" name="TextBox 28"/>
            <p:cNvSpPr txBox="1"/>
            <p:nvPr/>
          </p:nvSpPr>
          <p:spPr>
            <a:xfrm>
              <a:off x="2740479" y="3352543"/>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14" action="ppaction://hlinksldjump"/>
                </a:rPr>
                <a:t>12</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spTree>
    <p:extLst>
      <p:ext uri="{BB962C8B-B14F-4D97-AF65-F5344CB8AC3E}">
        <p14:creationId xmlns:p14="http://schemas.microsoft.com/office/powerpoint/2010/main" val="3114157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5369996"/>
          </a:xfrm>
          <a:prstGeom prst="rect">
            <a:avLst/>
          </a:prstGeom>
        </p:spPr>
        <p:txBody>
          <a:bodyPr wrap="square">
            <a:spAutoFit/>
          </a:bodyPr>
          <a:lstStyle/>
          <a:p>
            <a:pPr>
              <a:lnSpc>
                <a:spcPct val="107000"/>
              </a:lnSpc>
              <a:spcAft>
                <a:spcPts val="800"/>
              </a:spcAft>
            </a:pPr>
            <a:r>
              <a:rPr lang="es-PR" sz="3600" dirty="0">
                <a:solidFill>
                  <a:schemeClr val="bg1"/>
                </a:solidFill>
                <a:latin typeface="Calibri" panose="020F0502020204030204" pitchFamily="34" charset="0"/>
                <a:ea typeface="Calibri" panose="020F0502020204030204" pitchFamily="34" charset="0"/>
                <a:cs typeface="Arial" panose="020B0604020202020204" pitchFamily="34" charset="0"/>
              </a:rPr>
              <a:t>1</a:t>
            </a:r>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s-PR" sz="3600" dirty="0">
                <a:solidFill>
                  <a:schemeClr val="bg1"/>
                </a:solidFill>
                <a:latin typeface="Calibri" panose="020F0502020204030204" pitchFamily="34" charset="0"/>
                <a:ea typeface="Calibri" panose="020F0502020204030204" pitchFamily="34" charset="0"/>
                <a:cs typeface="Arial" panose="020B0604020202020204" pitchFamily="34" charset="0"/>
              </a:rPr>
              <a:t>¿Cuál es la expresión equivalente a </a:t>
            </a:r>
            <a:r>
              <a:rPr lang="es-PR" sz="3600" b="1" dirty="0">
                <a:solidFill>
                  <a:schemeClr val="bg1"/>
                </a:solidFill>
                <a:latin typeface="Calibri" panose="020F0502020204030204" pitchFamily="34" charset="0"/>
                <a:ea typeface="Calibri" panose="020F0502020204030204" pitchFamily="34" charset="0"/>
                <a:cs typeface="Arial" panose="020B0604020202020204" pitchFamily="34" charset="0"/>
              </a:rPr>
              <a:t>3</a:t>
            </a:r>
            <a:r>
              <a:rPr lang="es-PR" sz="3600" b="1" baseline="30000" dirty="0">
                <a:solidFill>
                  <a:schemeClr val="bg1"/>
                </a:solidFill>
                <a:latin typeface="Calibri" panose="020F0502020204030204" pitchFamily="34" charset="0"/>
                <a:ea typeface="Calibri" panose="020F0502020204030204" pitchFamily="34" charset="0"/>
                <a:cs typeface="Arial" panose="020B0604020202020204" pitchFamily="34" charset="0"/>
              </a:rPr>
              <a:t>-5</a:t>
            </a:r>
            <a:r>
              <a:rPr lang="es-PR" sz="3600" dirty="0">
                <a:solidFill>
                  <a:schemeClr val="bg1"/>
                </a:solidFill>
                <a:latin typeface="Calibri" panose="020F0502020204030204" pitchFamily="34" charset="0"/>
                <a:ea typeface="Calibri" panose="020F0502020204030204" pitchFamily="34" charset="0"/>
                <a:cs typeface="Arial" panose="020B0604020202020204" pitchFamily="34" charset="0"/>
              </a:rPr>
              <a:t>?</a:t>
            </a:r>
            <a:endParaRPr lang="en-US" sz="3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 1/3</a:t>
            </a:r>
            <a:r>
              <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1/3</a:t>
            </a:r>
            <a:r>
              <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5</a:t>
            </a: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3/5</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1/15</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9" name="Rectangle 8">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2932561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5962786"/>
          </a:xfrm>
          <a:prstGeom prst="rect">
            <a:avLst/>
          </a:prstGeom>
        </p:spPr>
        <p:txBody>
          <a:bodyPr wrap="square">
            <a:spAutoFit/>
          </a:bodyPr>
          <a:lstStyle/>
          <a:p>
            <a:pPr>
              <a:lnSpc>
                <a:spcPct val="107000"/>
              </a:lnSpc>
              <a:spcAft>
                <a:spcPts val="800"/>
              </a:spcAft>
            </a:pPr>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2)  </a:t>
            </a:r>
            <a:r>
              <a:rPr lang="es-PR" sz="3600" dirty="0">
                <a:solidFill>
                  <a:schemeClr val="bg1"/>
                </a:solidFill>
                <a:latin typeface="Calibri" panose="020F0502020204030204" pitchFamily="34" charset="0"/>
                <a:ea typeface="Calibri" panose="020F0502020204030204" pitchFamily="34" charset="0"/>
                <a:cs typeface="Arial" panose="020B0604020202020204" pitchFamily="34" charset="0"/>
              </a:rPr>
              <a:t>¿Cuál </a:t>
            </a:r>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de las siguientes alternativas es equivalente a </a:t>
            </a:r>
            <a:r>
              <a:rPr lang="es-PR" sz="36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7</a:t>
            </a:r>
            <a:r>
              <a:rPr lang="es-PR" sz="36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rPr>
              <a:t>-2</a:t>
            </a:r>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a:t>
            </a:r>
            <a:endParaRPr lang="en-US" sz="3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1/7</a:t>
            </a:r>
            <a:r>
              <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7</a:t>
            </a:r>
            <a:r>
              <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7/2</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1/7</a:t>
            </a:r>
            <a:r>
              <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2</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2780990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www.PresenterMedia.com - the chalkboard">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6AFA805-4404-47D2-A142-C3A37E84F3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737</TotalTime>
  <Words>526</Words>
  <Application>Microsoft Office PowerPoint</Application>
  <PresentationFormat>On-screen Show (4:3)</PresentationFormat>
  <Paragraphs>165</Paragraphs>
  <Slides>43</Slides>
  <Notes>0</Notes>
  <HiddenSlides>24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Cambria Math</vt:lpstr>
      <vt:lpstr>Perpetua</vt:lpstr>
      <vt:lpstr>Estrangelo Edessa</vt:lpstr>
      <vt:lpstr>Times New Roman</vt:lpstr>
      <vt:lpstr>Segoe UI</vt:lpstr>
      <vt:lpstr>www.PresenterMedia.com - the chalkboard</vt:lpstr>
      <vt:lpstr>Objeto de Aprendizaje : Maletines de exponentes y raíces</vt:lpstr>
      <vt:lpstr>Temas:</vt:lpstr>
      <vt:lpstr>Objetivo:</vt:lpstr>
      <vt:lpstr>Materiales:</vt:lpstr>
      <vt:lpstr>Instrucciones:</vt:lpstr>
      <vt:lpstr>Instrucciones: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Debate Grupal</dc:title>
  <dc:creator>Zahira M. Roman</dc:creator>
  <cp:keywords/>
  <cp:lastModifiedBy>Zahira M. Roman</cp:lastModifiedBy>
  <cp:revision>120</cp:revision>
  <dcterms:created xsi:type="dcterms:W3CDTF">2013-09-26T01:55:33Z</dcterms:created>
  <dcterms:modified xsi:type="dcterms:W3CDTF">2019-05-01T22:27:07Z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TC018572719991</vt:lpwstr>
  </property>
</Properties>
</file>